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handoutMasterIdLst>
    <p:handoutMasterId r:id="rId82"/>
  </p:handoutMasterIdLst>
  <p:sldIdLst>
    <p:sldId id="256" r:id="rId2"/>
    <p:sldId id="280" r:id="rId3"/>
    <p:sldId id="281" r:id="rId4"/>
    <p:sldId id="282" r:id="rId5"/>
    <p:sldId id="283" r:id="rId6"/>
    <p:sldId id="284" r:id="rId7"/>
    <p:sldId id="273" r:id="rId8"/>
    <p:sldId id="286" r:id="rId9"/>
    <p:sldId id="287" r:id="rId10"/>
    <p:sldId id="288" r:id="rId11"/>
    <p:sldId id="289" r:id="rId12"/>
    <p:sldId id="290" r:id="rId13"/>
    <p:sldId id="291" r:id="rId14"/>
    <p:sldId id="292" r:id="rId15"/>
    <p:sldId id="293" r:id="rId16"/>
    <p:sldId id="294" r:id="rId17"/>
    <p:sldId id="359" r:id="rId18"/>
    <p:sldId id="285" r:id="rId19"/>
    <p:sldId id="297" r:id="rId20"/>
    <p:sldId id="298" r:id="rId21"/>
    <p:sldId id="296" r:id="rId22"/>
    <p:sldId id="300" r:id="rId23"/>
    <p:sldId id="301" r:id="rId24"/>
    <p:sldId id="303" r:id="rId25"/>
    <p:sldId id="304" r:id="rId26"/>
    <p:sldId id="305" r:id="rId27"/>
    <p:sldId id="306" r:id="rId28"/>
    <p:sldId id="307" r:id="rId29"/>
    <p:sldId id="308" r:id="rId30"/>
    <p:sldId id="309" r:id="rId31"/>
    <p:sldId id="310" r:id="rId32"/>
    <p:sldId id="311" r:id="rId33"/>
    <p:sldId id="312" r:id="rId34"/>
    <p:sldId id="313" r:id="rId35"/>
    <p:sldId id="360" r:id="rId36"/>
    <p:sldId id="315" r:id="rId37"/>
    <p:sldId id="316" r:id="rId38"/>
    <p:sldId id="317" r:id="rId39"/>
    <p:sldId id="318" r:id="rId40"/>
    <p:sldId id="319" r:id="rId41"/>
    <p:sldId id="320" r:id="rId42"/>
    <p:sldId id="321" r:id="rId43"/>
    <p:sldId id="322" r:id="rId44"/>
    <p:sldId id="361" r:id="rId45"/>
    <p:sldId id="362" r:id="rId46"/>
    <p:sldId id="324" r:id="rId47"/>
    <p:sldId id="325" r:id="rId48"/>
    <p:sldId id="326" r:id="rId49"/>
    <p:sldId id="327" r:id="rId50"/>
    <p:sldId id="328" r:id="rId51"/>
    <p:sldId id="329" r:id="rId52"/>
    <p:sldId id="363" r:id="rId53"/>
    <p:sldId id="277" r:id="rId54"/>
    <p:sldId id="365" r:id="rId55"/>
    <p:sldId id="364" r:id="rId56"/>
    <p:sldId id="330" r:id="rId57"/>
    <p:sldId id="331" r:id="rId58"/>
    <p:sldId id="334" r:id="rId59"/>
    <p:sldId id="335" r:id="rId60"/>
    <p:sldId id="336" r:id="rId61"/>
    <p:sldId id="337" r:id="rId62"/>
    <p:sldId id="338" r:id="rId63"/>
    <p:sldId id="366" r:id="rId64"/>
    <p:sldId id="342" r:id="rId65"/>
    <p:sldId id="343" r:id="rId66"/>
    <p:sldId id="367" r:id="rId67"/>
    <p:sldId id="344" r:id="rId68"/>
    <p:sldId id="345" r:id="rId69"/>
    <p:sldId id="346" r:id="rId70"/>
    <p:sldId id="347" r:id="rId71"/>
    <p:sldId id="348" r:id="rId72"/>
    <p:sldId id="368" r:id="rId73"/>
    <p:sldId id="369" r:id="rId74"/>
    <p:sldId id="370" r:id="rId75"/>
    <p:sldId id="354" r:id="rId76"/>
    <p:sldId id="355" r:id="rId77"/>
    <p:sldId id="356" r:id="rId78"/>
    <p:sldId id="357" r:id="rId79"/>
    <p:sldId id="358" r:id="rId80"/>
    <p:sldId id="279"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419"/>
    <a:srgbClr val="6CB255"/>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8295C-513D-4C86-B596-EFE61CECA317}" v="3" dt="2019-11-18T21:35:18.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45" autoAdjust="0"/>
    <p:restoredTop sz="93984" autoAdjust="0"/>
  </p:normalViewPr>
  <p:slideViewPr>
    <p:cSldViewPr snapToGrid="0" snapToObjects="1">
      <p:cViewPr varScale="1">
        <p:scale>
          <a:sx n="87" d="100"/>
          <a:sy n="87" d="100"/>
        </p:scale>
        <p:origin x="96"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tzstein, Paul J. (TR Product)" userId="47c0c596-d985-4a0e-a8bd-13e4ff7ed01a" providerId="ADAL" clId="{6E68295C-513D-4C86-B596-EFE61CECA317}"/>
    <pc:docChg chg="custSel modSld">
      <pc:chgData name="Wetzstein, Paul J. (TR Product)" userId="47c0c596-d985-4a0e-a8bd-13e4ff7ed01a" providerId="ADAL" clId="{6E68295C-513D-4C86-B596-EFE61CECA317}" dt="2019-11-18T21:35:45.638" v="35" actId="1076"/>
      <pc:docMkLst>
        <pc:docMk/>
      </pc:docMkLst>
      <pc:sldChg chg="addSp delSp modSp">
        <pc:chgData name="Wetzstein, Paul J. (TR Product)" userId="47c0c596-d985-4a0e-a8bd-13e4ff7ed01a" providerId="ADAL" clId="{6E68295C-513D-4C86-B596-EFE61CECA317}" dt="2019-11-18T21:32:20.177" v="10" actId="962"/>
        <pc:sldMkLst>
          <pc:docMk/>
          <pc:sldMk cId="1405430451" sldId="291"/>
        </pc:sldMkLst>
        <pc:spChg chg="add del mod">
          <ac:chgData name="Wetzstein, Paul J. (TR Product)" userId="47c0c596-d985-4a0e-a8bd-13e4ff7ed01a" providerId="ADAL" clId="{6E68295C-513D-4C86-B596-EFE61CECA317}" dt="2019-11-18T21:32:07.100" v="3" actId="478"/>
          <ac:spMkLst>
            <pc:docMk/>
            <pc:sldMk cId="1405430451" sldId="291"/>
            <ac:spMk id="4" creationId="{6D3247C1-1427-488D-B2C7-D340E034AC1D}"/>
          </ac:spMkLst>
        </pc:spChg>
        <pc:picChg chg="del mod">
          <ac:chgData name="Wetzstein, Paul J. (TR Product)" userId="47c0c596-d985-4a0e-a8bd-13e4ff7ed01a" providerId="ADAL" clId="{6E68295C-513D-4C86-B596-EFE61CECA317}" dt="2019-11-18T21:32:06.382" v="2" actId="478"/>
          <ac:picMkLst>
            <pc:docMk/>
            <pc:sldMk cId="1405430451" sldId="291"/>
            <ac:picMk id="2" creationId="{00000000-0000-0000-0000-000000000000}"/>
          </ac:picMkLst>
        </pc:picChg>
        <pc:picChg chg="add mod">
          <ac:chgData name="Wetzstein, Paul J. (TR Product)" userId="47c0c596-d985-4a0e-a8bd-13e4ff7ed01a" providerId="ADAL" clId="{6E68295C-513D-4C86-B596-EFE61CECA317}" dt="2019-11-18T21:32:20.177" v="10" actId="962"/>
          <ac:picMkLst>
            <pc:docMk/>
            <pc:sldMk cId="1405430451" sldId="291"/>
            <ac:picMk id="9" creationId="{D742E067-4852-4C6F-862A-DB0C4FD29347}"/>
          </ac:picMkLst>
        </pc:picChg>
      </pc:sldChg>
      <pc:sldChg chg="addSp delSp modSp">
        <pc:chgData name="Wetzstein, Paul J. (TR Product)" userId="47c0c596-d985-4a0e-a8bd-13e4ff7ed01a" providerId="ADAL" clId="{6E68295C-513D-4C86-B596-EFE61CECA317}" dt="2019-11-18T21:33:09.868" v="22" actId="962"/>
        <pc:sldMkLst>
          <pc:docMk/>
          <pc:sldMk cId="2712773515" sldId="293"/>
        </pc:sldMkLst>
        <pc:spChg chg="add del mod">
          <ac:chgData name="Wetzstein, Paul J. (TR Product)" userId="47c0c596-d985-4a0e-a8bd-13e4ff7ed01a" providerId="ADAL" clId="{6E68295C-513D-4C86-B596-EFE61CECA317}" dt="2019-11-18T21:32:51.406" v="14" actId="478"/>
          <ac:spMkLst>
            <pc:docMk/>
            <pc:sldMk cId="2712773515" sldId="293"/>
            <ac:spMk id="4" creationId="{025CE5CA-47E1-4A05-957A-73A8C4ADC245}"/>
          </ac:spMkLst>
        </pc:spChg>
        <pc:picChg chg="del mod">
          <ac:chgData name="Wetzstein, Paul J. (TR Product)" userId="47c0c596-d985-4a0e-a8bd-13e4ff7ed01a" providerId="ADAL" clId="{6E68295C-513D-4C86-B596-EFE61CECA317}" dt="2019-11-18T21:32:50.591" v="13" actId="478"/>
          <ac:picMkLst>
            <pc:docMk/>
            <pc:sldMk cId="2712773515" sldId="293"/>
            <ac:picMk id="2" creationId="{00000000-0000-0000-0000-000000000000}"/>
          </ac:picMkLst>
        </pc:picChg>
        <pc:picChg chg="add mod">
          <ac:chgData name="Wetzstein, Paul J. (TR Product)" userId="47c0c596-d985-4a0e-a8bd-13e4ff7ed01a" providerId="ADAL" clId="{6E68295C-513D-4C86-B596-EFE61CECA317}" dt="2019-11-18T21:33:09.868" v="22" actId="962"/>
          <ac:picMkLst>
            <pc:docMk/>
            <pc:sldMk cId="2712773515" sldId="293"/>
            <ac:picMk id="9" creationId="{8D2B0C7A-B8AB-46BE-A277-DC3765235F0F}"/>
          </ac:picMkLst>
        </pc:picChg>
      </pc:sldChg>
      <pc:sldChg chg="addSp delSp modSp">
        <pc:chgData name="Wetzstein, Paul J. (TR Product)" userId="47c0c596-d985-4a0e-a8bd-13e4ff7ed01a" providerId="ADAL" clId="{6E68295C-513D-4C86-B596-EFE61CECA317}" dt="2019-11-18T21:35:45.638" v="35" actId="1076"/>
        <pc:sldMkLst>
          <pc:docMk/>
          <pc:sldMk cId="2995645188" sldId="345"/>
        </pc:sldMkLst>
        <pc:spChg chg="add del mod">
          <ac:chgData name="Wetzstein, Paul J. (TR Product)" userId="47c0c596-d985-4a0e-a8bd-13e4ff7ed01a" providerId="ADAL" clId="{6E68295C-513D-4C86-B596-EFE61CECA317}" dt="2019-11-18T21:35:17.232" v="26" actId="478"/>
          <ac:spMkLst>
            <pc:docMk/>
            <pc:sldMk cId="2995645188" sldId="345"/>
            <ac:spMk id="6" creationId="{5C6ACD7A-57F9-438B-A6FF-EB3584017677}"/>
          </ac:spMkLst>
        </pc:spChg>
        <pc:picChg chg="del mod">
          <ac:chgData name="Wetzstein, Paul J. (TR Product)" userId="47c0c596-d985-4a0e-a8bd-13e4ff7ed01a" providerId="ADAL" clId="{6E68295C-513D-4C86-B596-EFE61CECA317}" dt="2019-11-18T21:35:16.400" v="25" actId="478"/>
          <ac:picMkLst>
            <pc:docMk/>
            <pc:sldMk cId="2995645188" sldId="345"/>
            <ac:picMk id="2" creationId="{00000000-0000-0000-0000-000000000000}"/>
          </ac:picMkLst>
        </pc:picChg>
        <pc:picChg chg="add mod">
          <ac:chgData name="Wetzstein, Paul J. (TR Product)" userId="47c0c596-d985-4a0e-a8bd-13e4ff7ed01a" providerId="ADAL" clId="{6E68295C-513D-4C86-B596-EFE61CECA317}" dt="2019-11-18T21:35:45.638" v="35" actId="1076"/>
          <ac:picMkLst>
            <pc:docMk/>
            <pc:sldMk cId="2995645188" sldId="345"/>
            <ac:picMk id="9" creationId="{26C03D65-1CEE-4C8C-A085-3D2563BFDB3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1/12/2021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dirty="0"/>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January 12,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dirty="0"/>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January 12,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January 12,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dirty="0"/>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January 12,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January 12, 2021</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University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10 DIRECT-CURRENT CIRCUITS</a:t>
            </a:r>
          </a:p>
          <a:p>
            <a:pPr algn="ctr"/>
            <a:r>
              <a:rPr lang="en-US" sz="1600" cap="none" dirty="0">
                <a:solidFill>
                  <a:schemeClr val="tx1"/>
                </a:solidFill>
                <a:latin typeface="+mn-lt"/>
              </a:rPr>
              <a:t>PowerPoint Image Slideshow</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7311" y="5533644"/>
            <a:ext cx="1507110" cy="102436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2758" y="2518312"/>
            <a:ext cx="2010681" cy="2602059"/>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10.9</a:t>
            </a:r>
          </a:p>
        </p:txBody>
      </p:sp>
      <p:pic>
        <p:nvPicPr>
          <p:cNvPr id="2" name="Picture Placeholder 1" descr="Part a shows photo of a technician testing batteries and part b shows a battery testing devi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8844" b="-8844"/>
          <a:stretch>
            <a:fillRect/>
          </a:stretch>
        </p:blipFill>
        <p:spPr/>
      </p:pic>
      <p:sp>
        <p:nvSpPr>
          <p:cNvPr id="7" name="Text Placeholder 6"/>
          <p:cNvSpPr>
            <a:spLocks noGrp="1"/>
          </p:cNvSpPr>
          <p:nvPr>
            <p:ph type="body" sz="quarter" idx="14"/>
          </p:nvPr>
        </p:nvSpPr>
        <p:spPr/>
        <p:txBody>
          <a:bodyPr>
            <a:noAutofit/>
          </a:bodyPr>
          <a:lstStyle/>
          <a:p>
            <a:r>
              <a:rPr lang="en-US" sz="1150" dirty="0"/>
              <a:t>Battery testers measure terminal voltage under a load to determine the condition of a battery.</a:t>
            </a:r>
          </a:p>
          <a:p>
            <a:pPr marL="228600" indent="-228600">
              <a:buAutoNum type="alphaLcParenBoth"/>
            </a:pPr>
            <a:r>
              <a:rPr lang="en-US" sz="1150" dirty="0"/>
              <a:t>A US Navy electronics technician uses a battery tester to test large batteries aboard the aircraft carrier USS </a:t>
            </a:r>
            <a:r>
              <a:rPr lang="en-US" sz="1150" i="1" dirty="0"/>
              <a:t>Nimitz</a:t>
            </a:r>
            <a:r>
              <a:rPr lang="en-US" sz="1150" dirty="0"/>
              <a:t>. The battery tester she uses has a small resistance that can dissipate large amounts of power.</a:t>
            </a:r>
          </a:p>
          <a:p>
            <a:pPr marL="228600" indent="-228600">
              <a:buAutoNum type="alphaLcParenBoth"/>
            </a:pPr>
            <a:r>
              <a:rPr lang="en-US" sz="1150" dirty="0"/>
              <a:t>The small device shown is used on small batteries and has a digital display to indicate the acceptability of the terminal voltage. (credit a: modification of work by Jason A. Johnston; credit b: modification of work by Keith Williamson)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93522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10.10</a:t>
            </a:r>
          </a:p>
        </p:txBody>
      </p:sp>
      <p:pic>
        <p:nvPicPr>
          <p:cNvPr id="2" name="Picture Placeholder 1" descr="The figure shows a car battery charger connected to two terminals of a car battery. The current flows from the charger to the positive terminal and from the negative terminal back to the charg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256" b="-5256"/>
          <a:stretch>
            <a:fillRect/>
          </a:stretch>
        </p:blipFill>
        <p:spPr/>
      </p:pic>
      <p:sp>
        <p:nvSpPr>
          <p:cNvPr id="7" name="Text Placeholder 6"/>
          <p:cNvSpPr>
            <a:spLocks noGrp="1"/>
          </p:cNvSpPr>
          <p:nvPr>
            <p:ph type="body" sz="quarter" idx="14"/>
          </p:nvPr>
        </p:nvSpPr>
        <p:spPr/>
        <p:txBody>
          <a:bodyPr>
            <a:normAutofit/>
          </a:bodyPr>
          <a:lstStyle/>
          <a:p>
            <a:r>
              <a:rPr lang="en-US" sz="1600" dirty="0"/>
              <a:t>A car battery charger reverses the normal direction of current through a battery, reversing its chemical reaction and replenishing its chemical potential.</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70740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10.11</a:t>
            </a:r>
          </a:p>
        </p:txBody>
      </p:sp>
      <p:pic>
        <p:nvPicPr>
          <p:cNvPr id="2" name="Picture Placeholder 1" descr="Par a shows four resistors connected in series and part b shows four resistors connected in paralle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662" b="-14662"/>
          <a:stretch>
            <a:fillRect/>
          </a:stretch>
        </p:blipFill>
        <p:spPr>
          <a:xfrm>
            <a:off x="457199" y="1122386"/>
            <a:ext cx="8062913" cy="3500071"/>
          </a:xfrm>
        </p:spPr>
      </p:pic>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For a series connection of resistors, the current is the same in each resistor.</a:t>
            </a:r>
          </a:p>
          <a:p>
            <a:pPr marL="342900" indent="-342900">
              <a:buAutoNum type="alphaLcParenBoth"/>
            </a:pPr>
            <a:r>
              <a:rPr lang="en-US" sz="1600" dirty="0"/>
              <a:t>For a parallel connection of resistors, the voltage is the same across each resistor.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77769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10.12</a:t>
            </a:r>
          </a:p>
        </p:txBody>
      </p:sp>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Three resistors connected in series to a voltage source. </a:t>
            </a:r>
          </a:p>
          <a:p>
            <a:pPr marL="342900" indent="-342900">
              <a:buAutoNum type="alphaLcParenBoth"/>
            </a:pPr>
            <a:r>
              <a:rPr lang="en-US" sz="1600" dirty="0"/>
              <a:t>The original circuit is reduced to an equivalent resistance and a voltage source.</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9" name="Picture 8" descr="Part a shows original circuit with three resistors connected in series to a voltage source and part b shows the equivalent circuit with one equivalent resistor connected to the voltage source.">
            <a:extLst>
              <a:ext uri="{FF2B5EF4-FFF2-40B4-BE49-F238E27FC236}">
                <a16:creationId xmlns="" xmlns:a16="http://schemas.microsoft.com/office/drawing/2014/main" id="{D742E067-4852-4C6F-862A-DB0C4FD2934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54116" y="1308283"/>
            <a:ext cx="4069080" cy="3330773"/>
          </a:xfrm>
          <a:prstGeom prst="rect">
            <a:avLst/>
          </a:prstGeom>
        </p:spPr>
      </p:pic>
    </p:spTree>
    <p:extLst>
      <p:ext uri="{BB962C8B-B14F-4D97-AF65-F5344CB8AC3E}">
        <p14:creationId xmlns:p14="http://schemas.microsoft.com/office/powerpoint/2010/main" val="1405430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10.13</a:t>
            </a:r>
          </a:p>
        </p:txBody>
      </p:sp>
      <p:pic>
        <p:nvPicPr>
          <p:cNvPr id="2" name="Picture Placeholder 1" descr="The figure shows four resistors of 20 Ω and one resistor of 10 Ω connected in series to a 9 V voltage sour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6949" b="-36949"/>
          <a:stretch>
            <a:fillRect/>
          </a:stretch>
        </p:blipFill>
        <p:spPr/>
      </p:pic>
      <p:sp>
        <p:nvSpPr>
          <p:cNvPr id="7" name="Text Placeholder 6"/>
          <p:cNvSpPr>
            <a:spLocks noGrp="1"/>
          </p:cNvSpPr>
          <p:nvPr>
            <p:ph type="body" sz="quarter" idx="14"/>
          </p:nvPr>
        </p:nvSpPr>
        <p:spPr/>
        <p:txBody>
          <a:bodyPr>
            <a:normAutofit/>
          </a:bodyPr>
          <a:lstStyle/>
          <a:p>
            <a:r>
              <a:rPr lang="en-US" sz="1600" dirty="0"/>
              <a:t>A simple series circuit with five resistors.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490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10.14</a:t>
            </a:r>
          </a:p>
        </p:txBody>
      </p:sp>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Two resistors connected in parallel to a voltage source.</a:t>
            </a:r>
          </a:p>
          <a:p>
            <a:pPr marL="342900" indent="-342900">
              <a:buAutoNum type="alphaLcParenBoth"/>
            </a:pPr>
            <a:r>
              <a:rPr lang="en-US" sz="1600" dirty="0"/>
              <a:t>The original circuit is reduced to an equivalent resistance and </a:t>
            </a:r>
            <a:r>
              <a:rPr lang="fr-FR" sz="1600" dirty="0"/>
              <a:t>a voltage source.</a:t>
            </a:r>
            <a:endParaRPr lang="en-US" sz="1600" dirty="0"/>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9" name="Picture 8" descr="Part a shows original circuit with two resistors connected in parallel to a voltage source and part b shows the equivalent circuit with one equivalent resistor connected to the voltage source.">
            <a:extLst>
              <a:ext uri="{FF2B5EF4-FFF2-40B4-BE49-F238E27FC236}">
                <a16:creationId xmlns="" xmlns:a16="http://schemas.microsoft.com/office/drawing/2014/main" id="{8D2B0C7A-B8AB-46BE-A277-DC3765235F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05984" y="1151084"/>
            <a:ext cx="5165344" cy="3381292"/>
          </a:xfrm>
          <a:prstGeom prst="rect">
            <a:avLst/>
          </a:prstGeom>
        </p:spPr>
      </p:pic>
    </p:spTree>
    <p:extLst>
      <p:ext uri="{BB962C8B-B14F-4D97-AF65-F5344CB8AC3E}">
        <p14:creationId xmlns:p14="http://schemas.microsoft.com/office/powerpoint/2010/main" val="2712773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10.15</a:t>
            </a:r>
          </a:p>
        </p:txBody>
      </p:sp>
      <p:pic>
        <p:nvPicPr>
          <p:cNvPr id="2" name="Picture Placeholder 1" descr="Part a shows a circuit with four resistors and a voltage source. The positive terminal of voltage source of 24 V is connected to resistor R subscript 1 of 7 Ω which is connected to two parallel branches. The first branch has resistor R subscript 2 of 10 Ω and the other branch has resistor R subscript 3 of 6 Ω in series with resistors R subscript 4 of 4 Ω. Parts b to e of the figure show the steps to simplify the circuit to an equivalent circuit with one equivalent resistor and voltage sour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7177" r="-47177"/>
          <a:stretch>
            <a:fillRect/>
          </a:stretch>
        </p:blipFill>
        <p:spPr/>
      </p:pic>
      <p:sp>
        <p:nvSpPr>
          <p:cNvPr id="7" name="Text Placeholder 6"/>
          <p:cNvSpPr>
            <a:spLocks noGrp="1"/>
          </p:cNvSpPr>
          <p:nvPr>
            <p:ph type="body" sz="quarter" idx="14"/>
          </p:nvPr>
        </p:nvSpPr>
        <p:spPr/>
        <p:txBody>
          <a:bodyPr>
            <a:noAutofit/>
          </a:bodyPr>
          <a:lstStyle/>
          <a:p>
            <a:pPr marL="228600" indent="-228600">
              <a:buAutoNum type="alphaLcParenBoth"/>
            </a:pPr>
            <a:r>
              <a:rPr lang="en-US" sz="920" dirty="0"/>
              <a:t>The original circuit of four resistors.</a:t>
            </a:r>
          </a:p>
          <a:p>
            <a:pPr marL="228600" indent="-228600">
              <a:buAutoNum type="alphaLcParenBoth"/>
            </a:pPr>
            <a:r>
              <a:rPr lang="en-US" sz="920" dirty="0"/>
              <a:t>Step 1: The resistors </a:t>
            </a:r>
            <a:r>
              <a:rPr lang="en-US" sz="920" i="1" dirty="0"/>
              <a:t>R</a:t>
            </a:r>
            <a:r>
              <a:rPr lang="en-US" sz="920" baseline="-25000" dirty="0"/>
              <a:t>3</a:t>
            </a:r>
            <a:r>
              <a:rPr lang="en-US" sz="920" dirty="0"/>
              <a:t> and </a:t>
            </a:r>
            <a:r>
              <a:rPr lang="en-US" sz="920" i="1" dirty="0"/>
              <a:t>R</a:t>
            </a:r>
            <a:r>
              <a:rPr lang="en-US" sz="920" baseline="-25000" dirty="0"/>
              <a:t>4</a:t>
            </a:r>
            <a:r>
              <a:rPr lang="en-US" sz="920" dirty="0"/>
              <a:t> are in series and the equivalent resistance is </a:t>
            </a:r>
            <a:r>
              <a:rPr lang="el-GR" sz="920" i="1" dirty="0"/>
              <a:t>R</a:t>
            </a:r>
            <a:r>
              <a:rPr lang="el-GR" sz="920" baseline="-25000" dirty="0"/>
              <a:t>34</a:t>
            </a:r>
            <a:r>
              <a:rPr lang="el-GR" sz="920" dirty="0"/>
              <a:t> </a:t>
            </a:r>
            <a:r>
              <a:rPr lang="el-GR" sz="920" dirty="0">
                <a:latin typeface="Cambria Math"/>
                <a:cs typeface="Cambria Math"/>
              </a:rPr>
              <a:t>=</a:t>
            </a:r>
            <a:r>
              <a:rPr lang="el-GR" sz="920" dirty="0"/>
              <a:t> 10 </a:t>
            </a:r>
            <a:r>
              <a:rPr lang="el-GR" sz="920" dirty="0">
                <a:latin typeface="Cambria Math"/>
                <a:cs typeface="Cambria Math"/>
              </a:rPr>
              <a:t>Ω</a:t>
            </a:r>
            <a:r>
              <a:rPr lang="en-US" sz="920" dirty="0"/>
              <a:t>.</a:t>
            </a:r>
          </a:p>
          <a:p>
            <a:pPr marL="228600" indent="-228600">
              <a:buAutoNum type="alphaLcParenBoth"/>
            </a:pPr>
            <a:r>
              <a:rPr lang="en-US" sz="920" dirty="0"/>
              <a:t>Step 2: The reduced circuit shows resistors </a:t>
            </a:r>
            <a:r>
              <a:rPr lang="en-US" sz="920" i="1" dirty="0"/>
              <a:t>R</a:t>
            </a:r>
            <a:r>
              <a:rPr lang="en-US" sz="920" baseline="-25000" dirty="0"/>
              <a:t>2</a:t>
            </a:r>
            <a:r>
              <a:rPr lang="en-US" sz="920" dirty="0"/>
              <a:t> and </a:t>
            </a:r>
            <a:r>
              <a:rPr lang="en-US" sz="920" i="1" dirty="0"/>
              <a:t>R</a:t>
            </a:r>
            <a:r>
              <a:rPr lang="en-US" sz="920" baseline="-25000" dirty="0"/>
              <a:t>34</a:t>
            </a:r>
            <a:r>
              <a:rPr lang="en-US" sz="920" dirty="0"/>
              <a:t> are in parallel, with an equivalent resistance of </a:t>
            </a:r>
            <a:r>
              <a:rPr lang="el-GR" sz="920" i="1" dirty="0"/>
              <a:t>R</a:t>
            </a:r>
            <a:r>
              <a:rPr lang="en-US" sz="920" baseline="-25000" dirty="0"/>
              <a:t>234</a:t>
            </a:r>
            <a:r>
              <a:rPr lang="el-GR" sz="920" dirty="0"/>
              <a:t> </a:t>
            </a:r>
            <a:r>
              <a:rPr lang="el-GR" sz="920" dirty="0">
                <a:latin typeface="Cambria Math"/>
                <a:cs typeface="Cambria Math"/>
              </a:rPr>
              <a:t>=</a:t>
            </a:r>
            <a:r>
              <a:rPr lang="el-GR" sz="920" dirty="0"/>
              <a:t> </a:t>
            </a:r>
            <a:r>
              <a:rPr lang="en-US" sz="920" dirty="0"/>
              <a:t>5</a:t>
            </a:r>
            <a:r>
              <a:rPr lang="el-GR" sz="920" dirty="0"/>
              <a:t> </a:t>
            </a:r>
            <a:r>
              <a:rPr lang="el-GR" sz="920" dirty="0">
                <a:latin typeface="Cambria Math"/>
                <a:cs typeface="Cambria Math"/>
              </a:rPr>
              <a:t>Ω</a:t>
            </a:r>
            <a:r>
              <a:rPr lang="en-US" sz="920" dirty="0"/>
              <a:t>.</a:t>
            </a:r>
          </a:p>
          <a:p>
            <a:pPr marL="228600" indent="-228600">
              <a:buAutoNum type="alphaLcParenBoth"/>
            </a:pPr>
            <a:r>
              <a:rPr lang="en-US" sz="920" dirty="0"/>
              <a:t>Step 3: The reduced circuit shows that </a:t>
            </a:r>
            <a:r>
              <a:rPr lang="en-US" sz="920" i="1" dirty="0"/>
              <a:t>R</a:t>
            </a:r>
            <a:r>
              <a:rPr lang="en-US" sz="920" baseline="-25000" dirty="0"/>
              <a:t>1</a:t>
            </a:r>
            <a:r>
              <a:rPr lang="en-US" sz="920" dirty="0"/>
              <a:t> and </a:t>
            </a:r>
            <a:r>
              <a:rPr lang="en-US" sz="920" i="1" dirty="0"/>
              <a:t>R</a:t>
            </a:r>
            <a:r>
              <a:rPr lang="en-US" sz="920" baseline="-25000" dirty="0"/>
              <a:t>234</a:t>
            </a:r>
            <a:r>
              <a:rPr lang="en-US" sz="920" dirty="0"/>
              <a:t> are in series with an equivalent resistance of </a:t>
            </a:r>
            <a:r>
              <a:rPr lang="el-GR" sz="920" i="1" dirty="0"/>
              <a:t>R</a:t>
            </a:r>
            <a:r>
              <a:rPr lang="en-US" sz="920" baseline="-25000" dirty="0"/>
              <a:t>1234</a:t>
            </a:r>
            <a:r>
              <a:rPr lang="el-GR" sz="920" dirty="0"/>
              <a:t> </a:t>
            </a:r>
            <a:r>
              <a:rPr lang="el-GR" sz="920" dirty="0">
                <a:latin typeface="Cambria Math"/>
                <a:cs typeface="Cambria Math"/>
              </a:rPr>
              <a:t>=</a:t>
            </a:r>
            <a:r>
              <a:rPr lang="el-GR" sz="920" dirty="0"/>
              <a:t> </a:t>
            </a:r>
            <a:r>
              <a:rPr lang="en-US" sz="920" dirty="0"/>
              <a:t>12</a:t>
            </a:r>
            <a:r>
              <a:rPr lang="el-GR" sz="920" dirty="0">
                <a:latin typeface="Cambria Math"/>
                <a:cs typeface="Cambria Math"/>
              </a:rPr>
              <a:t>Ω</a:t>
            </a:r>
            <a:r>
              <a:rPr lang="en-US" sz="920" dirty="0"/>
              <a:t>, which is the equivalent resistance </a:t>
            </a:r>
            <a:r>
              <a:rPr lang="en-US" sz="920" i="1" dirty="0"/>
              <a:t>R</a:t>
            </a:r>
            <a:r>
              <a:rPr lang="en-US" sz="920" baseline="-25000" dirty="0"/>
              <a:t>eq</a:t>
            </a:r>
            <a:r>
              <a:rPr lang="en-US" sz="920" dirty="0"/>
              <a:t>.</a:t>
            </a:r>
          </a:p>
          <a:p>
            <a:pPr marL="228600" indent="-228600">
              <a:buAutoNum type="alphaLcParenBoth"/>
            </a:pPr>
            <a:r>
              <a:rPr lang="en-US" sz="920" dirty="0"/>
              <a:t>The reduced circuit with a voltage source of </a:t>
            </a:r>
            <a:r>
              <a:rPr lang="en-US" sz="920" i="1" dirty="0"/>
              <a:t>V</a:t>
            </a:r>
            <a:r>
              <a:rPr lang="el-GR" sz="920" dirty="0"/>
              <a:t> </a:t>
            </a:r>
            <a:r>
              <a:rPr lang="el-GR" sz="920" dirty="0">
                <a:latin typeface="Cambria Math"/>
                <a:cs typeface="Cambria Math"/>
              </a:rPr>
              <a:t>=</a:t>
            </a:r>
            <a:r>
              <a:rPr lang="el-GR" sz="920" dirty="0"/>
              <a:t> </a:t>
            </a:r>
            <a:r>
              <a:rPr lang="en-US" sz="920" dirty="0"/>
              <a:t>24 V with an equivalent resistance of </a:t>
            </a:r>
            <a:r>
              <a:rPr lang="en-US" sz="920" i="1" dirty="0"/>
              <a:t>R</a:t>
            </a:r>
            <a:r>
              <a:rPr lang="en-US" sz="920" baseline="-25000" dirty="0"/>
              <a:t>eq</a:t>
            </a:r>
            <a:r>
              <a:rPr lang="el-GR" sz="920" dirty="0"/>
              <a:t> </a:t>
            </a:r>
            <a:r>
              <a:rPr lang="el-GR" sz="920" dirty="0">
                <a:latin typeface="Cambria Math"/>
                <a:cs typeface="Cambria Math"/>
              </a:rPr>
              <a:t>=</a:t>
            </a:r>
            <a:r>
              <a:rPr lang="el-GR" sz="920" dirty="0"/>
              <a:t> 1</a:t>
            </a:r>
            <a:r>
              <a:rPr lang="en-US" sz="920" dirty="0"/>
              <a:t>2</a:t>
            </a:r>
            <a:r>
              <a:rPr lang="el-GR" sz="920" dirty="0"/>
              <a:t> </a:t>
            </a:r>
            <a:r>
              <a:rPr lang="el-GR" sz="920" dirty="0">
                <a:latin typeface="Cambria Math"/>
                <a:cs typeface="Cambria Math"/>
              </a:rPr>
              <a:t>Ω</a:t>
            </a:r>
            <a:r>
              <a:rPr lang="en-US" sz="920" dirty="0"/>
              <a:t>. This results in a current of </a:t>
            </a:r>
            <a:r>
              <a:rPr lang="en-US" sz="920" i="1" dirty="0"/>
              <a:t>I</a:t>
            </a:r>
            <a:r>
              <a:rPr lang="el-GR" sz="920" dirty="0"/>
              <a:t> </a:t>
            </a:r>
            <a:r>
              <a:rPr lang="el-GR" sz="920" dirty="0">
                <a:latin typeface="Cambria Math"/>
                <a:cs typeface="Cambria Math"/>
              </a:rPr>
              <a:t>=</a:t>
            </a:r>
            <a:r>
              <a:rPr lang="el-GR" sz="920" dirty="0"/>
              <a:t> </a:t>
            </a:r>
            <a:r>
              <a:rPr lang="en-US" sz="920" dirty="0"/>
              <a:t>2 A from the voltage source.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11576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10.16</a:t>
            </a:r>
          </a:p>
        </p:txBody>
      </p:sp>
      <p:pic>
        <p:nvPicPr>
          <p:cNvPr id="2" name="Picture Placeholder 1" descr="The figure shows a circuit with three resistors and a voltage source. The positive terminal of voltage source of 12 V is connected to R subscript 1 of 1 Ω with left current I subscript 1 connected to two parallel resistors R subscript 2 of 6 Ω with downward current I subscript 2 and R subscript 3 of 13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1897" r="-31897"/>
          <a:stretch>
            <a:fillRect/>
          </a:stretch>
        </p:blipFill>
        <p:spPr/>
      </p:pic>
      <p:sp>
        <p:nvSpPr>
          <p:cNvPr id="7" name="Text Placeholder 6"/>
          <p:cNvSpPr>
            <a:spLocks noGrp="1"/>
          </p:cNvSpPr>
          <p:nvPr>
            <p:ph type="body" sz="quarter" idx="14"/>
          </p:nvPr>
        </p:nvSpPr>
        <p:spPr/>
        <p:txBody>
          <a:bodyPr>
            <a:normAutofit/>
          </a:bodyPr>
          <a:lstStyle/>
          <a:p>
            <a:r>
              <a:rPr lang="en-US" sz="1600" dirty="0"/>
              <a:t>These three resistors are connected to a voltage source so that </a:t>
            </a:r>
            <a:r>
              <a:rPr lang="en-US" sz="1600" i="1" dirty="0"/>
              <a:t>R</a:t>
            </a:r>
            <a:r>
              <a:rPr lang="en-US" sz="1600" baseline="-25000" dirty="0"/>
              <a:t>2</a:t>
            </a:r>
            <a:r>
              <a:rPr lang="en-US" sz="1600" dirty="0"/>
              <a:t> and </a:t>
            </a:r>
            <a:r>
              <a:rPr lang="en-US" sz="1600" i="1" dirty="0"/>
              <a:t>R</a:t>
            </a:r>
            <a:r>
              <a:rPr lang="en-US" sz="1600" baseline="-25000" dirty="0"/>
              <a:t>3</a:t>
            </a:r>
            <a:r>
              <a:rPr lang="en-US" sz="1600" dirty="0"/>
              <a:t> are in parallel with one another and that combination is in series with </a:t>
            </a:r>
            <a:r>
              <a:rPr lang="en-US" sz="1600" i="1" dirty="0"/>
              <a:t>R</a:t>
            </a:r>
            <a:r>
              <a:rPr lang="en-US" sz="1600" baseline="-25000" dirty="0"/>
              <a:t>1</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3483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10.17</a:t>
            </a:r>
          </a:p>
        </p:txBody>
      </p:sp>
      <p:pic>
        <p:nvPicPr>
          <p:cNvPr id="4" name="Picture Placeholder 3" descr="The figure shows schematic of a refrigerato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424" b="-424"/>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20" dirty="0">
                <a:solidFill>
                  <a:schemeClr val="tx1"/>
                </a:solidFill>
              </a:rPr>
              <a:t>Why do lights dim when a large appliance is switched on? The answer is that the large current the appliance motor draws causes a significant </a:t>
            </a:r>
            <a:r>
              <a:rPr lang="en-US" sz="1620" i="1" dirty="0">
                <a:solidFill>
                  <a:schemeClr val="tx1"/>
                </a:solidFill>
              </a:rPr>
              <a:t>IR</a:t>
            </a:r>
            <a:r>
              <a:rPr lang="en-US" sz="1620" dirty="0">
                <a:solidFill>
                  <a:schemeClr val="tx1"/>
                </a:solidFill>
              </a:rPr>
              <a:t> drop in the wires and reduces the voltage across the light.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7348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10.18</a:t>
            </a:r>
          </a:p>
        </p:txBody>
      </p:sp>
      <p:pic>
        <p:nvPicPr>
          <p:cNvPr id="2" name="Picture Placeholder 1" descr="The figure shows a circuit with four resistors and a voltage source. The positive terminal of voltage source is connected to resistor R subscript 1 of 10 Ω with right current I subscript 1 of 2 A connected in series to resistor R subscript 2 of 10 Ω connected in series to two parallel resistors R subscript 3 of 10 Ω and R subscript 4 of 10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786" r="-7786"/>
          <a:stretch>
            <a:fillRect/>
          </a:stretch>
        </p:blipFill>
        <p:spPr/>
      </p:pic>
      <p:sp>
        <p:nvSpPr>
          <p:cNvPr id="7" name="Text Placeholder 6"/>
          <p:cNvSpPr>
            <a:spLocks noGrp="1"/>
          </p:cNvSpPr>
          <p:nvPr>
            <p:ph type="body" sz="quarter" idx="14"/>
          </p:nvPr>
        </p:nvSpPr>
        <p:spPr/>
        <p:txBody>
          <a:bodyPr>
            <a:normAutofit/>
          </a:bodyPr>
          <a:lstStyle/>
          <a:p>
            <a:r>
              <a:rPr lang="en-US" sz="1600" dirty="0"/>
              <a:t>To find the unknown voltage, we must first find the equivalent resistance of the circuit.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86368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10.1</a:t>
            </a:r>
          </a:p>
        </p:txBody>
      </p:sp>
      <p:pic>
        <p:nvPicPr>
          <p:cNvPr id="2" name="Picture Placeholder 1" descr="The figure shows photo of a person with headphones connected to his phone and the circuit diagram used to amplify signals and power headphon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4912" b="-4912"/>
          <a:stretch>
            <a:fillRect/>
          </a:stretch>
        </p:blipFill>
        <p:spPr/>
      </p:pic>
      <p:sp>
        <p:nvSpPr>
          <p:cNvPr id="7" name="Text Placeholder 6"/>
          <p:cNvSpPr>
            <a:spLocks noGrp="1"/>
          </p:cNvSpPr>
          <p:nvPr>
            <p:ph type="body" sz="quarter" idx="14"/>
          </p:nvPr>
        </p:nvSpPr>
        <p:spPr/>
        <p:txBody>
          <a:bodyPr>
            <a:noAutofit/>
          </a:bodyPr>
          <a:lstStyle/>
          <a:p>
            <a:r>
              <a:rPr lang="en-US" sz="1250" dirty="0"/>
              <a:t>This circuit shown is used to amplify small signals and power the earbud speakers attached to a cellular phone. This circuit’s components include resistors, capacitors, and diodes, all of which have been covered in previous chapters, as well as transistors, which are semi-conducting devices covered in </a:t>
            </a:r>
            <a:r>
              <a:rPr lang="en-US" sz="1250" b="1" dirty="0">
                <a:solidFill>
                  <a:srgbClr val="6CB255"/>
                </a:solidFill>
              </a:rPr>
              <a:t>Condensed Matter Physics (http://cnx.org/content/m58591/latest/)</a:t>
            </a:r>
            <a:r>
              <a:rPr lang="en-US" sz="1250" dirty="0"/>
              <a:t>. Circuits using similar components are found in all types of equipment and appliances you encounter in everyday life, such as alarm clocks, televisions, computers, and refrigerators. (credit: Jane Whitney)</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51631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10.19</a:t>
            </a:r>
          </a:p>
        </p:txBody>
      </p:sp>
      <p:pic>
        <p:nvPicPr>
          <p:cNvPr id="2" name="Picture Placeholder 1" descr="The figure shows three horizontal branches. From left to right, first branch has resistor R subscript 1 connected to negative terminal of voltage source V subscript 1, second branch has resistor R subscript 3 and third branch has voltage source V subscript 2 with its positive terminal connected to resistor R subscript 5. The first and second branch are connected through resistor R subscript 2 on the left and second and third branch are connected through resistor R subscript 4 on the r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616" r="-2616"/>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This circuit cannot be reduced to a combination of series and parallel connections. However, we can use Kirchhoff’s rules to analyze it.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157877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10.20</a:t>
            </a:r>
          </a:p>
        </p:txBody>
      </p:sp>
      <p:pic>
        <p:nvPicPr>
          <p:cNvPr id="2" name="Picture Placeholder 1" descr="The figure shows a junction with six current branches, four with incoming currents and two with outgoing currents. The sum of incoming currents is equal to sum of outgoing current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749" b="-4749"/>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Charge must be conserved, so the sum of currents into a junction must be equal to the sum of currents out of the junction.</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8203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10.21</a:t>
            </a:r>
          </a:p>
        </p:txBody>
      </p:sp>
      <p:sp>
        <p:nvSpPr>
          <p:cNvPr id="7" name="Text Placeholder 6"/>
          <p:cNvSpPr>
            <a:spLocks noGrp="1"/>
          </p:cNvSpPr>
          <p:nvPr>
            <p:ph type="body" sz="quarter" idx="14"/>
          </p:nvPr>
        </p:nvSpPr>
        <p:spPr/>
        <p:txBody>
          <a:bodyPr>
            <a:normAutofit/>
          </a:bodyPr>
          <a:lstStyle/>
          <a:p>
            <a:r>
              <a:rPr lang="en-US" sz="1600" dirty="0"/>
              <a:t>A simple loop with no junctions. Kirchhoff’s loop rule states that the algebraic sum of the voltage differences is equal to zero.</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4" name="Picture 3" descr="The figure shows a loop with positive terminal of voltage source of 12 V connected to three resistors of 1 Ω, 2 Ω and 3 Ω in seri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980" y="1330229"/>
            <a:ext cx="5611351" cy="3084385"/>
          </a:xfrm>
          <a:prstGeom prst="rect">
            <a:avLst/>
          </a:prstGeom>
        </p:spPr>
      </p:pic>
    </p:spTree>
    <p:extLst>
      <p:ext uri="{BB962C8B-B14F-4D97-AF65-F5344CB8AC3E}">
        <p14:creationId xmlns:p14="http://schemas.microsoft.com/office/powerpoint/2010/main" val="2781829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10.22</a:t>
            </a:r>
          </a:p>
        </p:txBody>
      </p:sp>
      <p:pic>
        <p:nvPicPr>
          <p:cNvPr id="2" name="Picture Placeholder 1" descr="The graph shows voltage at different points of a closed loop circuit with a voltage source and three resistances. The points are shown on x-axis and voltages on y-axi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09" r="-1509"/>
          <a:stretch>
            <a:fillRect/>
          </a:stretch>
        </p:blipFill>
        <p:spPr/>
      </p:pic>
      <p:sp>
        <p:nvSpPr>
          <p:cNvPr id="7" name="Text Placeholder 6"/>
          <p:cNvSpPr>
            <a:spLocks noGrp="1"/>
          </p:cNvSpPr>
          <p:nvPr>
            <p:ph type="body" sz="quarter" idx="14"/>
          </p:nvPr>
        </p:nvSpPr>
        <p:spPr/>
        <p:txBody>
          <a:bodyPr>
            <a:normAutofit/>
          </a:bodyPr>
          <a:lstStyle/>
          <a:p>
            <a:r>
              <a:rPr lang="en-US" sz="1600" dirty="0"/>
              <a:t>A voltage graph as we travel around the circuit. The voltage increases as we cross the battery and decreases as we cross each resistor. Since the resistance of the wire is quite small, we assume that the voltage remains constant as we cross the wires connecting the components.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862005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10.23</a:t>
            </a:r>
          </a:p>
        </p:txBody>
      </p:sp>
      <p:sp>
        <p:nvSpPr>
          <p:cNvPr id="7" name="Text Placeholder 6"/>
          <p:cNvSpPr>
            <a:spLocks noGrp="1"/>
          </p:cNvSpPr>
          <p:nvPr>
            <p:ph type="body" sz="quarter" idx="14"/>
          </p:nvPr>
        </p:nvSpPr>
        <p:spPr/>
        <p:txBody>
          <a:bodyPr>
            <a:noAutofit/>
          </a:bodyPr>
          <a:lstStyle/>
          <a:p>
            <a:r>
              <a:rPr lang="en-US" sz="1050" dirty="0"/>
              <a:t>Each of these resistors and voltage sources is traversed from </a:t>
            </a:r>
            <a:r>
              <a:rPr lang="en-US" sz="1050" i="1" dirty="0"/>
              <a:t>a</a:t>
            </a:r>
            <a:r>
              <a:rPr lang="en-US" sz="1050" dirty="0"/>
              <a:t> to </a:t>
            </a:r>
            <a:r>
              <a:rPr lang="en-US" sz="1050" i="1" dirty="0"/>
              <a:t>b</a:t>
            </a:r>
            <a:r>
              <a:rPr lang="en-US" sz="1050" dirty="0"/>
              <a:t>.</a:t>
            </a:r>
          </a:p>
          <a:p>
            <a:pPr marL="228600" indent="-228600">
              <a:buAutoNum type="alphaLcParenBoth"/>
            </a:pPr>
            <a:r>
              <a:rPr lang="en-US" sz="1050" dirty="0"/>
              <a:t>When moving across a resistor in the same direction as the current flow, subtract the potential drop.</a:t>
            </a:r>
          </a:p>
          <a:p>
            <a:pPr marL="228600" indent="-228600">
              <a:buAutoNum type="alphaLcParenBoth"/>
            </a:pPr>
            <a:r>
              <a:rPr lang="en-US" sz="1050" dirty="0"/>
              <a:t>When moving across a resistor in the opposite direction as the current flow, add the potential drop.</a:t>
            </a:r>
          </a:p>
          <a:p>
            <a:pPr marL="228600" indent="-228600">
              <a:buAutoNum type="alphaLcParenBoth"/>
            </a:pPr>
            <a:r>
              <a:rPr lang="en-US" sz="1050" dirty="0"/>
              <a:t>When moving across a voltage source from the negative terminal to the positive terminal, add the potential drop.</a:t>
            </a:r>
          </a:p>
          <a:p>
            <a:pPr marL="228600" indent="-228600">
              <a:buAutoNum type="alphaLcParenBoth"/>
            </a:pPr>
            <a:r>
              <a:rPr lang="en-US" sz="1050" dirty="0"/>
              <a:t>When moving across a voltage source from the positive terminal to the negative terminal, subtract the potential drop.</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1026" name="Picture 2" descr="Part a shows voltage difference across a resistor when direction of travel is same as current direction. Part b shows voltage difference across a resistor when direction of travel is opposite to current direction. Part c shows voltage difference across a voltage source when direction of travel is same as current direction. Part d shows voltage difference across a voltage source when direction of travel is opposite to current directio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91834" y="974604"/>
            <a:ext cx="4167012" cy="373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9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10.24</a:t>
            </a:r>
          </a:p>
        </p:txBody>
      </p:sp>
      <p:pic>
        <p:nvPicPr>
          <p:cNvPr id="2" name="Picture Placeholder 1" descr="The figure shows a circuit with positive terminal of voltage source V connected to resistor R subscript 1 connected to two parallel resistors R subscript 2 and R subscript 3 through junction b. The two resistors are connected to voltage source through junction 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242" r="-36242"/>
          <a:stretch>
            <a:fillRect/>
          </a:stretch>
        </p:blipFill>
        <p:spPr/>
      </p:pic>
      <p:sp>
        <p:nvSpPr>
          <p:cNvPr id="7" name="Text Placeholder 6"/>
          <p:cNvSpPr>
            <a:spLocks noGrp="1"/>
          </p:cNvSpPr>
          <p:nvPr>
            <p:ph type="body" sz="quarter" idx="14"/>
          </p:nvPr>
        </p:nvSpPr>
        <p:spPr/>
        <p:txBody>
          <a:bodyPr>
            <a:normAutofit/>
          </a:bodyPr>
          <a:lstStyle/>
          <a:p>
            <a:r>
              <a:rPr lang="en-US" sz="1600" dirty="0"/>
              <a:t>At first glance, this circuit contains two junctions, Junction </a:t>
            </a:r>
            <a:r>
              <a:rPr lang="en-US" sz="1600" i="1" dirty="0"/>
              <a:t>b</a:t>
            </a:r>
            <a:r>
              <a:rPr lang="en-US" sz="1600" dirty="0"/>
              <a:t> and Junction </a:t>
            </a:r>
            <a:r>
              <a:rPr lang="en-US" sz="1600" i="1" dirty="0"/>
              <a:t>e</a:t>
            </a:r>
            <a:r>
              <a:rPr lang="en-US" sz="1600" dirty="0"/>
              <a:t>, but only one should be considered because their junction equations are equivalent.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59080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10.25</a:t>
            </a:r>
          </a:p>
        </p:txBody>
      </p:sp>
      <p:pic>
        <p:nvPicPr>
          <p:cNvPr id="2" name="Picture Placeholder 1" descr="The figure has four parts showing different loop combinations for a circuit with positive terminal of voltage source V connected to resistor R subscript 1 connected to two parallel resistors R subscript 2 and R subscript 3."/>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5962" r="-25962"/>
          <a:stretch>
            <a:fillRect/>
          </a:stretch>
        </p:blipFill>
        <p:spPr/>
      </p:pic>
      <p:sp>
        <p:nvSpPr>
          <p:cNvPr id="7" name="Text Placeholder 6"/>
          <p:cNvSpPr>
            <a:spLocks noGrp="1"/>
          </p:cNvSpPr>
          <p:nvPr>
            <p:ph type="body" sz="quarter" idx="14"/>
          </p:nvPr>
        </p:nvSpPr>
        <p:spPr/>
        <p:txBody>
          <a:bodyPr>
            <a:noAutofit/>
          </a:bodyPr>
          <a:lstStyle/>
          <a:p>
            <a:r>
              <a:rPr lang="en-US" sz="1600" dirty="0"/>
              <a:t>Panels </a:t>
            </a:r>
            <a:r>
              <a:rPr lang="en-US" sz="1600" dirty="0">
                <a:solidFill>
                  <a:srgbClr val="6CB255"/>
                </a:solidFill>
              </a:rPr>
              <a:t>(a)</a:t>
            </a:r>
            <a:r>
              <a:rPr lang="en-US" sz="1600" dirty="0"/>
              <a:t>–</a:t>
            </a:r>
            <a:r>
              <a:rPr lang="en-US" sz="1600" dirty="0">
                <a:solidFill>
                  <a:srgbClr val="6CB255"/>
                </a:solidFill>
              </a:rPr>
              <a:t>(c) </a:t>
            </a:r>
            <a:r>
              <a:rPr lang="en-US" sz="1600" dirty="0"/>
              <a:t>are sufficient for the analysis of the circuit. In each case, the two loops shown contain all the circuit elements necessary to solve the circuit completely. Panel </a:t>
            </a:r>
            <a:r>
              <a:rPr lang="en-US" sz="1600" dirty="0">
                <a:solidFill>
                  <a:srgbClr val="6CB255"/>
                </a:solidFill>
              </a:rPr>
              <a:t>(d) </a:t>
            </a:r>
            <a:r>
              <a:rPr lang="en-US" sz="1600" dirty="0"/>
              <a:t>shows three loops used, which is more than necessary. Any two loops in the system will contain all information needed to solve the circuit. Adding the third loop </a:t>
            </a:r>
            <a:r>
              <a:rPr lang="fr-FR" sz="1600" dirty="0"/>
              <a:t>provides redundant information.</a:t>
            </a: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985965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10.26</a:t>
            </a:r>
          </a:p>
        </p:txBody>
      </p:sp>
      <p:pic>
        <p:nvPicPr>
          <p:cNvPr id="2" name="Picture Placeholder 1" descr="Part a shows a circuit with two horizontal branches and three vertical branches. The first horizontal branch has two resistors of 3 Ω each and the second branch has two voltage sources of 24 V with positive terminal on the left and 29 V with positive terminal on the right. The left vertical branch is directly connected, the middle branch has a resistance of 3 Ω and the right branch has a resistance of 4 Ω. Part b shows the same circuit as part a with labelled junction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1738" b="-11738"/>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multi-loop circuit. </a:t>
            </a:r>
          </a:p>
          <a:p>
            <a:pPr marL="342900" indent="-342900">
              <a:buFontTx/>
              <a:buAutoNum type="alphaLcParenBoth"/>
            </a:pPr>
            <a:r>
              <a:rPr lang="en-US" sz="1600" dirty="0"/>
              <a:t>Label the circuit to help with orientation.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12433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10.27</a:t>
            </a:r>
          </a:p>
        </p:txBody>
      </p:sp>
      <p:pic>
        <p:nvPicPr>
          <p:cNvPr id="2" name="Picture Placeholder 1" descr="The figure shows positive terminal of voltage source V connected to resistor R subscript 1 connected in series to two parallel resistors, R subscript 2 and R subscript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242" r="-36242"/>
          <a:stretch>
            <a:fillRect/>
          </a:stretch>
        </p:blipFill>
        <p:spPr/>
      </p:pic>
      <p:sp>
        <p:nvSpPr>
          <p:cNvPr id="7" name="Text Placeholder 6"/>
          <p:cNvSpPr>
            <a:spLocks noGrp="1"/>
          </p:cNvSpPr>
          <p:nvPr>
            <p:ph type="body" sz="quarter" idx="14"/>
          </p:nvPr>
        </p:nvSpPr>
        <p:spPr/>
        <p:txBody>
          <a:bodyPr>
            <a:normAutofit/>
          </a:bodyPr>
          <a:lstStyle/>
          <a:p>
            <a:pPr marL="342900" indent="-342900">
              <a:buAutoNum type="alphaLcParenBoth"/>
            </a:pPr>
            <a:r>
              <a:rPr lang="en-US" sz="1550" dirty="0"/>
              <a:t>This circuit has two junctions, labeled </a:t>
            </a:r>
            <a:r>
              <a:rPr lang="en-US" sz="1550" i="1" dirty="0"/>
              <a:t>b</a:t>
            </a:r>
            <a:r>
              <a:rPr lang="en-US" sz="1550" dirty="0"/>
              <a:t> and </a:t>
            </a:r>
            <a:r>
              <a:rPr lang="en-US" sz="1550" i="1" dirty="0"/>
              <a:t>e</a:t>
            </a:r>
            <a:r>
              <a:rPr lang="en-US" sz="1550" dirty="0"/>
              <a:t>, but only node </a:t>
            </a:r>
            <a:r>
              <a:rPr lang="en-US" sz="1550" i="1" dirty="0"/>
              <a:t>b</a:t>
            </a:r>
            <a:r>
              <a:rPr lang="en-US" sz="1550" dirty="0"/>
              <a:t> is used in the analysis. </a:t>
            </a:r>
          </a:p>
          <a:p>
            <a:pPr marL="342900" indent="-342900">
              <a:buAutoNum type="alphaLcParenBoth"/>
            </a:pPr>
            <a:r>
              <a:rPr lang="en-US" sz="1550" dirty="0"/>
              <a:t>Labeled arrows represent the currents into and out of the junctions.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04876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10.28</a:t>
            </a:r>
          </a:p>
        </p:txBody>
      </p:sp>
      <p:pic>
        <p:nvPicPr>
          <p:cNvPr id="2" name="Picture Placeholder 1" descr="The figure shows a circuit with two loops consisting of two horizontal branches and three vertical branches. The first horizontal branch has two resistors of 3 Ω each and the second branch has two voltage sources of 24 V with positive terminal on the left and 29 V with positive terminal on the right. The left vertical branch is directly connected, the middle branch has a resistance of 3 Ω and the right branch has a resistance of 4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511" r="-32511"/>
          <a:stretch>
            <a:fillRect/>
          </a:stretch>
        </p:blipFill>
        <p:spPr/>
      </p:pic>
      <p:sp>
        <p:nvSpPr>
          <p:cNvPr id="7" name="Text Placeholder 6"/>
          <p:cNvSpPr>
            <a:spLocks noGrp="1"/>
          </p:cNvSpPr>
          <p:nvPr>
            <p:ph type="body" sz="quarter" idx="14"/>
          </p:nvPr>
        </p:nvSpPr>
        <p:spPr/>
        <p:txBody>
          <a:bodyPr>
            <a:normAutofit/>
          </a:bodyPr>
          <a:lstStyle/>
          <a:p>
            <a:r>
              <a:rPr lang="en-US" sz="1600" dirty="0"/>
              <a:t>Choose the loops in the circuit.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76357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a:t>
            </a:r>
          </a:p>
        </p:txBody>
      </p:sp>
      <p:pic>
        <p:nvPicPr>
          <p:cNvPr id="2" name="Picture Placeholder 1" descr="The four parts of the figure show photos, part a shows a wind farm, part b shows a dam, part c shows a solar farm and part d shows three batteri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3049" r="-33049"/>
          <a:stretch>
            <a:fillRect/>
          </a:stretch>
        </p:blipFill>
        <p:spPr/>
      </p:pic>
      <p:sp>
        <p:nvSpPr>
          <p:cNvPr id="7" name="Text Placeholder 6"/>
          <p:cNvSpPr>
            <a:spLocks noGrp="1"/>
          </p:cNvSpPr>
          <p:nvPr>
            <p:ph type="body" sz="quarter" idx="14"/>
          </p:nvPr>
        </p:nvSpPr>
        <p:spPr/>
        <p:txBody>
          <a:bodyPr>
            <a:normAutofit/>
          </a:bodyPr>
          <a:lstStyle/>
          <a:p>
            <a:r>
              <a:rPr lang="en-US" sz="1350" dirty="0"/>
              <a:t>A variety of voltage sources. </a:t>
            </a:r>
            <a:r>
              <a:rPr lang="en-US" sz="1350" dirty="0">
                <a:solidFill>
                  <a:srgbClr val="6CB255"/>
                </a:solidFill>
              </a:rPr>
              <a:t>(a) </a:t>
            </a:r>
            <a:r>
              <a:rPr lang="en-US" sz="1350" dirty="0"/>
              <a:t>The Brazos Wind Farm in Fluvanna, Texas; </a:t>
            </a:r>
            <a:r>
              <a:rPr lang="en-US" sz="1350" dirty="0">
                <a:solidFill>
                  <a:srgbClr val="6CB255"/>
                </a:solidFill>
              </a:rPr>
              <a:t>(b) </a:t>
            </a:r>
            <a:r>
              <a:rPr lang="en-US" sz="1350" dirty="0"/>
              <a:t>the Krasnoyarsk Dam in Russia; </a:t>
            </a:r>
            <a:r>
              <a:rPr lang="en-US" sz="1350" dirty="0">
                <a:solidFill>
                  <a:srgbClr val="6CB255"/>
                </a:solidFill>
              </a:rPr>
              <a:t>(c) </a:t>
            </a:r>
            <a:r>
              <a:rPr lang="en-US" sz="1350" dirty="0"/>
              <a:t>a solar farm; </a:t>
            </a:r>
            <a:r>
              <a:rPr lang="en-US" sz="1350" dirty="0">
                <a:solidFill>
                  <a:srgbClr val="6CB255"/>
                </a:solidFill>
              </a:rPr>
              <a:t>(d) </a:t>
            </a:r>
            <a:r>
              <a:rPr lang="en-US" sz="1350" dirty="0"/>
              <a:t>a group of nickel metal hydride batteries. The voltage output of each device depends on its construction and load. The voltage output equals emf only if there is no load. (credit a: modification of work by “Leaflet”/Wikimedia Commons; credit b: modification of work by Alex Polezhaev; credit c: modification of work by US Department of Energy; credit d: </a:t>
            </a:r>
            <a:r>
              <a:rPr lang="fi-FI" sz="1350" dirty="0"/>
              <a:t>modification of work by Tiaa Monto)</a:t>
            </a:r>
            <a:endParaRPr lang="en-US" sz="135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12221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10.29</a:t>
            </a:r>
          </a:p>
        </p:txBody>
      </p:sp>
      <p:pic>
        <p:nvPicPr>
          <p:cNvPr id="2" name="Picture Placeholder 1" descr="The figure shows a circuit with three horizontal branches. The first branch has positive terminal of voltage source of 0.5 V connected to resistor R subscript 4 of 2 Ω, the second branch has negative terminal of voltage source of 0.6 V connected to resistor R subscript 3 of 1 Ω and the third branch has positive terminal of voltage source of 2.3 V connected to resistor R subscript 5 of 1 Ω. The left vertical branch has a resistor R subscript 1 of 3 Ω between first two horizontal branches and a resistor R subscript 2 of 5 Ω between the second and third horizontal branches. The right vertical branch is directly connected between first two horizontal branches and has a resistor R subscript 6 of 2 Ω between the second and third horizontal branch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6468" r="-46468"/>
          <a:stretch>
            <a:fillRect/>
          </a:stretch>
        </p:blipFill>
        <p:spPr/>
      </p:pic>
      <p:sp>
        <p:nvSpPr>
          <p:cNvPr id="7" name="Text Placeholder 6"/>
          <p:cNvSpPr>
            <a:spLocks noGrp="1"/>
          </p:cNvSpPr>
          <p:nvPr>
            <p:ph type="body" sz="quarter" idx="14"/>
          </p:nvPr>
        </p:nvSpPr>
        <p:spPr/>
        <p:txBody>
          <a:bodyPr>
            <a:normAutofit/>
          </a:bodyPr>
          <a:lstStyle/>
          <a:p>
            <a:r>
              <a:rPr lang="en-US" sz="1600" dirty="0"/>
              <a:t>This circuit is combination of series and parallel configurations of resistors and voltage sources. This circuit cannot be analyzed using the techniques discussed in </a:t>
            </a:r>
            <a:r>
              <a:rPr lang="en-US" sz="1600" b="1" dirty="0">
                <a:solidFill>
                  <a:srgbClr val="6CB255"/>
                </a:solidFill>
              </a:rPr>
              <a:t>Electromotive Force</a:t>
            </a:r>
            <a:r>
              <a:rPr lang="en-US" sz="1600" b="1" dirty="0"/>
              <a:t> </a:t>
            </a:r>
            <a:r>
              <a:rPr lang="en-US" sz="1600" dirty="0"/>
              <a:t>but can be analyzed using Kirchhoff’s rules.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57314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10.6</a:t>
            </a:r>
          </a:p>
        </p:txBody>
      </p:sp>
      <p:pic>
        <p:nvPicPr>
          <p:cNvPr id="2" name="Picture Placeholder 1" descr="The figure shows positive terminal of voltage source V subscript 1 of 24 V connected in series to resistor R subscript 1 of 10 kΩ connected in series to positive terminal of voltage source V subscript 2 of 12 V connected in series to resistor R subscript 2 of 30 k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3540" r="-43540"/>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75952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10.30</a:t>
            </a:r>
          </a:p>
        </p:txBody>
      </p:sp>
      <p:pic>
        <p:nvPicPr>
          <p:cNvPr id="2" name="Picture Placeholder 1" descr="The figure shows positive terminal of voltage source V subscript 2 of 24 V connected in series to resistor R subscript 3 of 20 Ω connected in series to resistor R subscript 1 of 10 Ω connected in series to positive terminal of voltage source V subscript 1 of 12 V connected in series to resistor R subscript 2 of 30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9016" r="-49016"/>
          <a:stretch>
            <a:fillRect/>
          </a:stretch>
        </p:blipFill>
        <p:spPr/>
      </p:pic>
      <p:sp>
        <p:nvSpPr>
          <p:cNvPr id="7" name="Text Placeholder 6"/>
          <p:cNvSpPr>
            <a:spLocks noGrp="1"/>
          </p:cNvSpPr>
          <p:nvPr>
            <p:ph type="body" sz="quarter" idx="14"/>
          </p:nvPr>
        </p:nvSpPr>
        <p:spPr/>
        <p:txBody>
          <a:bodyPr>
            <a:normAutofit/>
          </a:bodyPr>
          <a:lstStyle/>
          <a:p>
            <a:r>
              <a:rPr lang="en-US" sz="1600" dirty="0"/>
              <a:t>This circuit consists of three resistors and two batteries connected in series. Note that the batteries are connected with opposite polarities.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7547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10.31</a:t>
            </a:r>
          </a:p>
        </p:txBody>
      </p:sp>
      <p:pic>
        <p:nvPicPr>
          <p:cNvPr id="2" name="Picture Placeholder 1" descr="Part a shows two batteries connected in series to a resistor. Part b shows the circuit diagram for part a, with each battery represented by an emf source and internal resistan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3158" r="-43158"/>
          <a:stretch>
            <a:fillRect/>
          </a:stretch>
        </p:blipFill>
        <p:spPr/>
      </p:pic>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Two batteries connected in series with a load resistor. </a:t>
            </a:r>
          </a:p>
          <a:p>
            <a:pPr marL="342900" indent="-342900">
              <a:buAutoNum type="alphaLcParenBoth"/>
            </a:pPr>
            <a:r>
              <a:rPr lang="en-US" sz="1600" dirty="0"/>
              <a:t>The circuit diagram of the two batteries and the load resistor, with each battery modeled as an idealized emf source and an internal resistance.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08778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10.32</a:t>
            </a:r>
          </a:p>
        </p:txBody>
      </p:sp>
      <p:pic>
        <p:nvPicPr>
          <p:cNvPr id="2" name="Picture Placeholder 1" descr="Part a shows two batteries connected in series to a bulb. Part b shows the circuit diagram for part a, with each battery represented by an emf source and internal resistance and the bulb represented by a load resisto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5733" r="-45733"/>
          <a:stretch>
            <a:fillRect/>
          </a:stretch>
        </p:blipFill>
        <p:spPr/>
      </p:pic>
      <p:sp>
        <p:nvSpPr>
          <p:cNvPr id="7" name="Text Placeholder 6"/>
          <p:cNvSpPr>
            <a:spLocks noGrp="1"/>
          </p:cNvSpPr>
          <p:nvPr>
            <p:ph type="body" sz="quarter" idx="14"/>
          </p:nvPr>
        </p:nvSpPr>
        <p:spPr/>
        <p:txBody>
          <a:bodyPr>
            <a:normAutofit/>
          </a:bodyPr>
          <a:lstStyle/>
          <a:p>
            <a:r>
              <a:rPr lang="en-US" sz="1600" dirty="0"/>
              <a:t>Two batteries connect in series to an LED bulb, as found in a flashlight.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01303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10.33</a:t>
            </a:r>
          </a:p>
        </p:txBody>
      </p:sp>
      <p:pic>
        <p:nvPicPr>
          <p:cNvPr id="2" name="Picture Placeholder 1" descr="Part a shows two batteries connected in parallel to a resistor. Part b shows the circuit diagram for part a, with each battery represented by an emf source and internal resistan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527" r="-12527"/>
          <a:stretch>
            <a:fillRect/>
          </a:stretch>
        </p:blipFill>
        <p:spPr/>
      </p:pic>
      <p:sp>
        <p:nvSpPr>
          <p:cNvPr id="7" name="Text Placeholder 6"/>
          <p:cNvSpPr>
            <a:spLocks noGrp="1"/>
          </p:cNvSpPr>
          <p:nvPr>
            <p:ph type="body" sz="quarter" idx="14"/>
          </p:nvPr>
        </p:nvSpPr>
        <p:spPr/>
        <p:txBody>
          <a:bodyPr>
            <a:normAutofit lnSpcReduction="10000"/>
          </a:bodyPr>
          <a:lstStyle/>
          <a:p>
            <a:pPr marL="342900" indent="-342900">
              <a:buAutoNum type="alphaLcParenBoth"/>
            </a:pPr>
            <a:r>
              <a:rPr lang="en-US" sz="1600" dirty="0"/>
              <a:t>Two batteries connect in parallel to a load resistor.</a:t>
            </a:r>
          </a:p>
          <a:p>
            <a:pPr marL="342900" indent="-342900">
              <a:buAutoNum type="alphaLcParenBoth"/>
            </a:pPr>
            <a:r>
              <a:rPr lang="en-US" sz="1600" dirty="0"/>
              <a:t>The circuit diagram shows the shows battery as an emf source and an internal resistor. The two emf sources have identical emfs (each labeled by </a:t>
            </a:r>
            <a:r>
              <a:rPr lang="en-US" sz="1600" i="1" dirty="0">
                <a:latin typeface="Cambria Math"/>
                <a:cs typeface="Cambria Math"/>
              </a:rPr>
              <a:t>ε</a:t>
            </a:r>
            <a:r>
              <a:rPr lang="en-US" sz="1600" dirty="0"/>
              <a:t>) connected in parallel that produce the same emf.</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53771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10.34</a:t>
            </a:r>
          </a:p>
        </p:txBody>
      </p:sp>
      <p:pic>
        <p:nvPicPr>
          <p:cNvPr id="2" name="Picture Placeholder 1" descr="The figure shows photo of fuel and temperature gaug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529" r="-25529"/>
          <a:stretch>
            <a:fillRect/>
          </a:stretch>
        </p:blipFill>
        <p:spPr/>
      </p:pic>
      <p:sp>
        <p:nvSpPr>
          <p:cNvPr id="7" name="Text Placeholder 6"/>
          <p:cNvSpPr>
            <a:spLocks noGrp="1"/>
          </p:cNvSpPr>
          <p:nvPr>
            <p:ph type="body" sz="quarter" idx="14"/>
          </p:nvPr>
        </p:nvSpPr>
        <p:spPr/>
        <p:txBody>
          <a:bodyPr>
            <a:normAutofit/>
          </a:bodyPr>
          <a:lstStyle/>
          <a:p>
            <a:r>
              <a:rPr lang="en-US" sz="1600" dirty="0"/>
              <a:t>The fuel and temperature gauges (far right and far left, respectively) in this 1996 Volkswagen are voltmeters that register the voltage output of “sender” units. These units are proportional to the amount of gasoline in the tank and to the </a:t>
            </a:r>
            <a:r>
              <a:rPr lang="is-IS" sz="1600" dirty="0"/>
              <a:t>engine temperature. (credit: Christian Giersing)</a:t>
            </a: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32643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10.35</a:t>
            </a:r>
          </a:p>
        </p:txBody>
      </p:sp>
      <p:pic>
        <p:nvPicPr>
          <p:cNvPr id="2" name="Picture Placeholder 1" descr="Part a shows positive terminal of a battery with emf ε and internal resistance r connected to ammeter which is connected in series to two resistors, R subscript 1 and R subscript 2. Part b shows positive terminal of a battery with emf ε and internal resistance r connected to ammeter which is connected to two parallel resistors, R subscript 1 with ammeter and R subscript 2 with ammet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229" r="-15229"/>
          <a:stretch>
            <a:fillRect/>
          </a:stretch>
        </p:blipFill>
        <p:spPr/>
      </p:pic>
      <p:sp>
        <p:nvSpPr>
          <p:cNvPr id="7" name="Text Placeholder 6"/>
          <p:cNvSpPr>
            <a:spLocks noGrp="1"/>
          </p:cNvSpPr>
          <p:nvPr>
            <p:ph type="body" sz="quarter" idx="14"/>
          </p:nvPr>
        </p:nvSpPr>
        <p:spPr/>
        <p:txBody>
          <a:bodyPr>
            <a:noAutofit/>
          </a:bodyPr>
          <a:lstStyle/>
          <a:p>
            <a:pPr marL="228600" indent="-228600">
              <a:buAutoNum type="alphaLcParenBoth"/>
            </a:pPr>
            <a:r>
              <a:rPr lang="en-US" sz="1250" dirty="0"/>
              <a:t>When an ammeter is used to measure the current through two resistors connected in series to a battery, a single ammeter is placed in series with the two resistors because the current is the same through the two resistors in series.</a:t>
            </a:r>
          </a:p>
          <a:p>
            <a:pPr marL="228600" indent="-228600">
              <a:buAutoNum type="alphaLcParenBoth"/>
            </a:pPr>
            <a:r>
              <a:rPr lang="en-US" sz="1250" dirty="0"/>
              <a:t>When two resistors are connected in parallel with a battery, three meters, or three separate ammeter readings, are necessary to measure the current from the battery and through each resistor. The ammeter is connected in series with the </a:t>
            </a:r>
            <a:r>
              <a:rPr lang="it-IT" sz="1250" dirty="0"/>
              <a:t>component in question.</a:t>
            </a:r>
            <a:endParaRPr lang="en-US" sz="125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1673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10.36</a:t>
            </a:r>
          </a:p>
        </p:txBody>
      </p:sp>
      <p:pic>
        <p:nvPicPr>
          <p:cNvPr id="2" name="Picture Placeholder 1" descr="Part a shows positive terminal of a battery with emf ε and internal resistance r connected in series to two resistors, R subscript 1 and R subscript 2. The battery and the two resistors have voltmeters connected to them in paralle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6365" r="-46365"/>
          <a:stretch>
            <a:fillRect/>
          </a:stretch>
        </p:blipFill>
        <p:spPr/>
      </p:pic>
      <p:sp>
        <p:nvSpPr>
          <p:cNvPr id="7" name="Text Placeholder 6"/>
          <p:cNvSpPr>
            <a:spLocks noGrp="1"/>
          </p:cNvSpPr>
          <p:nvPr>
            <p:ph type="body" sz="quarter" idx="14"/>
          </p:nvPr>
        </p:nvSpPr>
        <p:spPr/>
        <p:txBody>
          <a:bodyPr>
            <a:noAutofit/>
          </a:bodyPr>
          <a:lstStyle/>
          <a:p>
            <a:r>
              <a:rPr lang="en-US" sz="1500" dirty="0"/>
              <a:t>To measure potential differences in this series circuit, the voltmeter (V) is placed in parallel with the voltage source or either of the resistors. Note that terminal voltage is measured between the positive terminal and the negative terminal of the battery or voltage source. It is not possible to connect a voltmeter directly across the emf without including the internal resistance </a:t>
            </a:r>
            <a:r>
              <a:rPr lang="en-US" sz="1500" i="1" dirty="0"/>
              <a:t>r</a:t>
            </a:r>
            <a:r>
              <a:rPr lang="en-US" sz="1500" dirty="0"/>
              <a:t> of the battery.</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527771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10.37</a:t>
            </a:r>
          </a:p>
        </p:txBody>
      </p:sp>
      <p:pic>
        <p:nvPicPr>
          <p:cNvPr id="2" name="Picture Placeholder 1" descr="Part a shows photo of an analog voltmeter and part b shows photo of a digital met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765" r="-7765"/>
          <a:stretch>
            <a:fillRect/>
          </a:stretch>
        </p:blipFill>
        <p:spPr/>
      </p:pic>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An analog voltmeter uses a galvanometer to measure the voltage.</a:t>
            </a:r>
          </a:p>
          <a:p>
            <a:pPr marL="342900" indent="-342900">
              <a:buAutoNum type="alphaLcParenBoth"/>
            </a:pPr>
            <a:r>
              <a:rPr lang="en-US" sz="1600" dirty="0"/>
              <a:t>Digital meters use an analog-to-digital converter to measure the voltage. (credit a and credit b: Joseph J. Trout)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2379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a:t>
            </a:r>
          </a:p>
        </p:txBody>
      </p:sp>
      <p:pic>
        <p:nvPicPr>
          <p:cNvPr id="2" name="Picture Placeholder 1" descr="The figure shows a circuit with an emf source connected to a bulb. The electron flows from positive to negative terminal inside the source and the force on the electron is opposite to the direction of moti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59" r="-5259"/>
          <a:stretch>
            <a:fillRect/>
          </a:stretch>
        </p:blipFill>
        <p:spPr/>
      </p:pic>
      <p:sp>
        <p:nvSpPr>
          <p:cNvPr id="7" name="Text Placeholder 6"/>
          <p:cNvSpPr>
            <a:spLocks noGrp="1"/>
          </p:cNvSpPr>
          <p:nvPr>
            <p:ph type="body" sz="quarter" idx="14"/>
          </p:nvPr>
        </p:nvSpPr>
        <p:spPr/>
        <p:txBody>
          <a:bodyPr>
            <a:normAutofit/>
          </a:bodyPr>
          <a:lstStyle/>
          <a:p>
            <a:r>
              <a:rPr lang="en-US" sz="1600" dirty="0"/>
              <a:t>A source of emf maintains one terminal at a higher electric potential than the other terminal, acting as a source of current in a circuit.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80506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10.38</a:t>
            </a:r>
          </a:p>
        </p:txBody>
      </p:sp>
      <p:sp>
        <p:nvSpPr>
          <p:cNvPr id="7" name="Text Placeholder 6"/>
          <p:cNvSpPr>
            <a:spLocks noGrp="1"/>
          </p:cNvSpPr>
          <p:nvPr>
            <p:ph type="body" sz="quarter" idx="14"/>
          </p:nvPr>
        </p:nvSpPr>
        <p:spPr/>
        <p:txBody>
          <a:bodyPr>
            <a:noAutofit/>
          </a:bodyPr>
          <a:lstStyle/>
          <a:p>
            <a:pPr marL="342900" indent="-342900">
              <a:buAutoNum type="alphaLcParenBoth"/>
            </a:pPr>
            <a:r>
              <a:rPr lang="en-US" sz="1200" dirty="0"/>
              <a:t>An </a:t>
            </a:r>
            <a:r>
              <a:rPr lang="en-US" sz="1200" i="1" dirty="0"/>
              <a:t>RC</a:t>
            </a:r>
            <a:r>
              <a:rPr lang="en-US" sz="1200" dirty="0"/>
              <a:t> circuit with a two-pole switch that can be used to charge and discharge a capacitor. </a:t>
            </a:r>
          </a:p>
          <a:p>
            <a:pPr marL="342900" indent="-342900">
              <a:buAutoNum type="alphaLcParenBoth"/>
            </a:pPr>
            <a:r>
              <a:rPr lang="en-US" sz="1200" dirty="0"/>
              <a:t>When the switch is moved to position </a:t>
            </a:r>
            <a:r>
              <a:rPr lang="en-US" sz="1200" i="1" dirty="0"/>
              <a:t>A</a:t>
            </a:r>
            <a:r>
              <a:rPr lang="en-US" sz="1200" dirty="0"/>
              <a:t>, the circuit reduces to a simple series connection of the voltage source, the resistor, the capacitor, and the switch.</a:t>
            </a:r>
          </a:p>
          <a:p>
            <a:pPr marL="342900" indent="-342900">
              <a:buAutoNum type="alphaLcParenBoth"/>
            </a:pPr>
            <a:r>
              <a:rPr lang="en-US" sz="1200" dirty="0"/>
              <a:t>When the switch is moved to position </a:t>
            </a:r>
            <a:r>
              <a:rPr lang="en-US" sz="1200" i="1" dirty="0"/>
              <a:t>B</a:t>
            </a:r>
            <a:r>
              <a:rPr lang="en-US" sz="1200" dirty="0"/>
              <a:t>, the circuit reduces to a simple series connection of the resistor, the capacitor, and the switch. The voltage source is removed from the circuit.</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4" name="Picture 3" descr="Part a shows an open circuit with three branches, left branch is a voltage source with upward positive terminal connected to point A, the middle branch is a short circuit with point B and right branch is a resistor with a capacitor. Part b shows circuit of part a with first branch connected to third branch. Part c shows circuit of part a with second branch connected to third branch."/>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200" y="2010776"/>
            <a:ext cx="8130962" cy="2001468"/>
          </a:xfrm>
          <a:prstGeom prst="rect">
            <a:avLst/>
          </a:prstGeom>
        </p:spPr>
      </p:pic>
    </p:spTree>
    <p:extLst>
      <p:ext uri="{BB962C8B-B14F-4D97-AF65-F5344CB8AC3E}">
        <p14:creationId xmlns:p14="http://schemas.microsoft.com/office/powerpoint/2010/main" val="312448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10.39</a:t>
            </a:r>
          </a:p>
        </p:txBody>
      </p:sp>
      <p:pic>
        <p:nvPicPr>
          <p:cNvPr id="2" name="Picture Placeholder 1" descr="The figure shows four graphs of capacitor charging, with time on the x-axis. Parts a shows charge of the capacitor on the y-axis, the value increases from 0 to Cε and is equal to 0.632 Cε after 1 τ. Parts b shows current of the resistor on the y-axis, the value decreases from I subscript 0 to 0 and is equal to 0.368 I subscript 0 after 1 τ. Parts c shows voltage of the capacitor on the y-axis, the value increases from 0 to ε and is equal to 0.632 ε after 1 τ. Parts d shows voltage of the resistor on the y-axis, the value decreases from ε to 0 and is equal to 0.368 ε after 1 τ."/>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8349" r="-28349"/>
          <a:stretch>
            <a:fillRect/>
          </a:stretch>
        </p:blipFill>
        <p:spPr/>
      </p:pic>
      <p:sp>
        <p:nvSpPr>
          <p:cNvPr id="7" name="Text Placeholder 6"/>
          <p:cNvSpPr>
            <a:spLocks noGrp="1"/>
          </p:cNvSpPr>
          <p:nvPr>
            <p:ph type="body" sz="quarter" idx="14"/>
          </p:nvPr>
        </p:nvSpPr>
        <p:spPr/>
        <p:txBody>
          <a:bodyPr>
            <a:noAutofit/>
          </a:bodyPr>
          <a:lstStyle/>
          <a:p>
            <a:pPr marL="342900" indent="-342900">
              <a:buAutoNum type="alphaLcParenBoth"/>
            </a:pPr>
            <a:r>
              <a:rPr lang="en-US" sz="1400" dirty="0"/>
              <a:t>Charge on the capacitor versus time as the capacitor charges.</a:t>
            </a:r>
          </a:p>
          <a:p>
            <a:pPr marL="342900" indent="-342900">
              <a:buAutoNum type="alphaLcParenBoth"/>
            </a:pPr>
            <a:r>
              <a:rPr lang="en-US" sz="1400" dirty="0"/>
              <a:t>Current through the resistor versus time. </a:t>
            </a:r>
          </a:p>
          <a:p>
            <a:pPr marL="342900" indent="-342900">
              <a:buAutoNum type="alphaLcParenBoth"/>
            </a:pPr>
            <a:r>
              <a:rPr lang="en-US" sz="1400" dirty="0"/>
              <a:t>Voltage difference across the capacitor. </a:t>
            </a:r>
          </a:p>
          <a:p>
            <a:pPr marL="342900" indent="-342900">
              <a:buAutoNum type="alphaLcParenBoth"/>
            </a:pPr>
            <a:r>
              <a:rPr lang="en-US" sz="1400" dirty="0"/>
              <a:t>Voltage difference across the resistor.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08109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10.40</a:t>
            </a:r>
          </a:p>
        </p:txBody>
      </p:sp>
      <p:pic>
        <p:nvPicPr>
          <p:cNvPr id="2" name="Picture Placeholder 1" descr="The figure shows four graphs of capacitor discharging, with time on the x-axis. Parts a shows charge of the capacitor on the y-axis, the value decreases from Q subscript 0 to 0 and is equal to 0.368 Q subscript 0 after 1 τ. Parts b shows current of the resistor on the y-axis, the value increases from I subscript 0 to 0 and is equal to 0.368 I subscript 0 after 1 τ. Parts c shows voltage of the capacitor on the y-axis, the value decreases from V subscript 0 to 0 and is equal to 0.368 V subscript 0 after 1 τ. Parts d shows voltage of the resistor on the y-axis, the value decreases from V subscript 0 to 0 and is equal to 0.368 V subscript 0 after 1 τ."/>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8398" r="-28398"/>
          <a:stretch>
            <a:fillRect/>
          </a:stretch>
        </p:blipFill>
        <p:spPr/>
      </p:pic>
      <p:sp>
        <p:nvSpPr>
          <p:cNvPr id="7" name="Text Placeholder 6"/>
          <p:cNvSpPr>
            <a:spLocks noGrp="1"/>
          </p:cNvSpPr>
          <p:nvPr>
            <p:ph type="body" sz="quarter" idx="14"/>
          </p:nvPr>
        </p:nvSpPr>
        <p:spPr/>
        <p:txBody>
          <a:bodyPr>
            <a:noAutofit/>
          </a:bodyPr>
          <a:lstStyle/>
          <a:p>
            <a:pPr marL="342900" indent="-342900">
              <a:buAutoNum type="alphaLcParenBoth"/>
            </a:pPr>
            <a:r>
              <a:rPr lang="en-US" sz="1400" dirty="0"/>
              <a:t>Charge on the capacitor versus time as the capacitor discharges. </a:t>
            </a:r>
          </a:p>
          <a:p>
            <a:pPr marL="342900" indent="-342900">
              <a:buAutoNum type="alphaLcParenBoth"/>
            </a:pPr>
            <a:r>
              <a:rPr lang="en-US" sz="1400" dirty="0"/>
              <a:t>Current through the resistor versus time. </a:t>
            </a:r>
          </a:p>
          <a:p>
            <a:pPr marL="342900" indent="-342900">
              <a:buAutoNum type="alphaLcParenBoth"/>
            </a:pPr>
            <a:r>
              <a:rPr lang="en-US" sz="1400" dirty="0"/>
              <a:t>Voltage difference across the capacitor. </a:t>
            </a:r>
          </a:p>
          <a:p>
            <a:pPr marL="342900" indent="-342900">
              <a:buAutoNum type="alphaLcParenBoth"/>
            </a:pPr>
            <a:r>
              <a:rPr lang="en-US" sz="1400" dirty="0"/>
              <a:t>Voltage difference across the resistor.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48361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10.8</a:t>
            </a:r>
          </a:p>
        </p:txBody>
      </p:sp>
      <p:pic>
        <p:nvPicPr>
          <p:cNvPr id="2" name="Picture Placeholder 1" descr="The positive terminal of voltage source of 100 V and internal resistance of 1 Ω is connected to resistor R of 100 Ω and capacitor C of 50 mF. A neon lamp is connected parallel to the capacito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969" r="-27969"/>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665196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10.9</a:t>
            </a:r>
          </a:p>
        </p:txBody>
      </p:sp>
      <p:pic>
        <p:nvPicPr>
          <p:cNvPr id="2" name="Picture Placeholder 1" descr="The positive terminal of voltage source V of 12 V is connected to a variable resistor R and capacitor C. V subscript out is measure across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5433" r="-55433"/>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92145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10.41</a:t>
            </a:r>
          </a:p>
        </p:txBody>
      </p:sp>
      <p:pic>
        <p:nvPicPr>
          <p:cNvPr id="2" name="Picture Placeholder 1" descr="Part a shows diagram of a toaster. Part b shows the circuit for part a with ac source voltage connected to two parallel resistors r and 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9703" b="-19703"/>
          <a:stretch>
            <a:fillRect/>
          </a:stretch>
        </p:blipFill>
        <p:spPr/>
      </p:pic>
      <p:sp>
        <p:nvSpPr>
          <p:cNvPr id="7" name="Text Placeholder 6"/>
          <p:cNvSpPr>
            <a:spLocks noGrp="1"/>
          </p:cNvSpPr>
          <p:nvPr>
            <p:ph type="body" sz="quarter" idx="14"/>
          </p:nvPr>
        </p:nvSpPr>
        <p:spPr/>
        <p:txBody>
          <a:bodyPr>
            <a:noAutofit/>
          </a:bodyPr>
          <a:lstStyle/>
          <a:p>
            <a:r>
              <a:rPr lang="en-US" sz="1400" dirty="0"/>
              <a:t>A short circuit is an undesired low-resistance path across a voltage source.</a:t>
            </a:r>
          </a:p>
          <a:p>
            <a:pPr marL="342900" indent="-342900">
              <a:buAutoNum type="alphaLcParenBoth"/>
            </a:pPr>
            <a:r>
              <a:rPr lang="en-US" sz="1400" dirty="0"/>
              <a:t>Worn insulation on the wires of a toaster allow them to come into contact with a low resistance </a:t>
            </a:r>
            <a:r>
              <a:rPr lang="en-US" sz="1400" i="1" dirty="0"/>
              <a:t>r</a:t>
            </a:r>
            <a:r>
              <a:rPr lang="en-US" sz="1400" dirty="0"/>
              <a:t>. Since </a:t>
            </a:r>
            <a:r>
              <a:rPr lang="en-US" sz="1400" i="1" dirty="0"/>
              <a:t>P</a:t>
            </a:r>
            <a:r>
              <a:rPr lang="en-US" sz="1400" dirty="0"/>
              <a:t> </a:t>
            </a:r>
            <a:r>
              <a:rPr lang="en-US" sz="1400" dirty="0">
                <a:latin typeface="Cambria Math"/>
                <a:cs typeface="Cambria Math"/>
              </a:rPr>
              <a:t>=</a:t>
            </a:r>
            <a:r>
              <a:rPr lang="en-US" sz="1400" dirty="0"/>
              <a:t> </a:t>
            </a:r>
            <a:r>
              <a:rPr lang="en-US" sz="1400" i="1" dirty="0"/>
              <a:t>V</a:t>
            </a:r>
            <a:r>
              <a:rPr lang="en-US" sz="1400" baseline="30000" dirty="0"/>
              <a:t>2</a:t>
            </a:r>
            <a:r>
              <a:rPr lang="en-US" sz="1400" dirty="0">
                <a:latin typeface="Cambria Math"/>
                <a:cs typeface="Cambria Math"/>
              </a:rPr>
              <a:t>/</a:t>
            </a:r>
            <a:r>
              <a:rPr lang="en-US" sz="1400" i="1" dirty="0"/>
              <a:t>r</a:t>
            </a:r>
            <a:r>
              <a:rPr lang="en-US" sz="1400" dirty="0"/>
              <a:t>, thermal power is created so rapidly that the cord melts or burns.</a:t>
            </a:r>
          </a:p>
          <a:p>
            <a:pPr marL="342900" indent="-342900">
              <a:buAutoNum type="alphaLcParenBoth"/>
            </a:pPr>
            <a:r>
              <a:rPr lang="en-US" sz="1400" dirty="0"/>
              <a:t>A schematic of the short circuit.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91215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10.42</a:t>
            </a:r>
          </a:p>
        </p:txBody>
      </p:sp>
      <p:pic>
        <p:nvPicPr>
          <p:cNvPr id="2" name="Picture Placeholder 1" descr="Part a shows a person thrown back after touching an electrically hot wire. Part b shows the hand of the person touching the electrically hot wir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9039" r="-9039"/>
          <a:stretch>
            <a:fillRect/>
          </a:stretch>
        </p:blipFill>
        <p:spPr/>
      </p:pic>
      <p:sp>
        <p:nvSpPr>
          <p:cNvPr id="7" name="Text Placeholder 6"/>
          <p:cNvSpPr>
            <a:spLocks noGrp="1"/>
          </p:cNvSpPr>
          <p:nvPr>
            <p:ph type="body" sz="quarter" idx="14"/>
          </p:nvPr>
        </p:nvSpPr>
        <p:spPr/>
        <p:txBody>
          <a:bodyPr>
            <a:noAutofit/>
          </a:bodyPr>
          <a:lstStyle/>
          <a:p>
            <a:r>
              <a:rPr lang="en-US" sz="1350" dirty="0"/>
              <a:t>An electric current can cause muscular contractions with varying effects. </a:t>
            </a:r>
          </a:p>
          <a:p>
            <a:pPr marL="342900" indent="-342900">
              <a:buAutoNum type="alphaLcParenBoth"/>
            </a:pPr>
            <a:r>
              <a:rPr lang="en-US" sz="1350" dirty="0"/>
              <a:t>The victim is “thrown” backward by involuntary muscle contractions that extend the legs and torso.</a:t>
            </a:r>
          </a:p>
          <a:p>
            <a:pPr marL="342900" indent="-342900">
              <a:buAutoNum type="alphaLcParenBoth"/>
            </a:pPr>
            <a:r>
              <a:rPr lang="en-US" sz="1350" dirty="0"/>
              <a:t>The victim can’t let go of the wire that is stimulating all the muscles in the hand. Those that close the fingers are stronger than those that open them.</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49493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10.43</a:t>
            </a:r>
          </a:p>
        </p:txBody>
      </p:sp>
      <p:pic>
        <p:nvPicPr>
          <p:cNvPr id="2" name="Picture Placeholder 1" descr="Part a shows an ac voltage source connected to resistor R and part b shows schematic for three-wire system."/>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8388" r="-28388"/>
          <a:stretch>
            <a:fillRect/>
          </a:stretch>
        </p:blipFill>
        <p:spPr/>
      </p:pic>
      <p:sp>
        <p:nvSpPr>
          <p:cNvPr id="7" name="Text Placeholder 6"/>
          <p:cNvSpPr>
            <a:spLocks noGrp="1"/>
          </p:cNvSpPr>
          <p:nvPr>
            <p:ph type="body" sz="quarter" idx="14"/>
          </p:nvPr>
        </p:nvSpPr>
        <p:spPr/>
        <p:txBody>
          <a:bodyPr>
            <a:noAutofit/>
          </a:bodyPr>
          <a:lstStyle/>
          <a:p>
            <a:pPr marL="228600" indent="-228600">
              <a:buAutoNum type="alphaLcParenBoth"/>
            </a:pPr>
            <a:r>
              <a:rPr lang="en-US" sz="1200" dirty="0"/>
              <a:t>Schematic of a simple ac circuit with a voltage source and a single appliance represented by the resistance </a:t>
            </a:r>
            <a:r>
              <a:rPr lang="en-US" sz="1200" i="1" dirty="0"/>
              <a:t>R</a:t>
            </a:r>
            <a:r>
              <a:rPr lang="en-US" sz="1200" dirty="0"/>
              <a:t>. There are no safety features in this circuit.</a:t>
            </a:r>
          </a:p>
          <a:p>
            <a:pPr marL="228600" indent="-228600">
              <a:buAutoNum type="alphaLcParenBoth"/>
            </a:pPr>
            <a:r>
              <a:rPr lang="en-US" sz="1200" dirty="0"/>
              <a:t>The three-wire system connects the neutral wire to ground at the voltage source and user location, forcing it to be at zero volts and supplying an alternative return path for the current through ground. Also grounded to zero volts is the case of the appliance. A circuit breaker or fuse protects against thermal overload and is in series on the active (live/hot) wire.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34266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10.44</a:t>
            </a:r>
          </a:p>
        </p:txBody>
      </p:sp>
      <p:pic>
        <p:nvPicPr>
          <p:cNvPr id="2" name="Picture Placeholder 1" descr="The figure shows schematic for three-wire system with three-prong plug."/>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5519" r="-25519"/>
          <a:stretch>
            <a:fillRect/>
          </a:stretch>
        </p:blipFill>
        <p:spPr/>
      </p:pic>
      <p:sp>
        <p:nvSpPr>
          <p:cNvPr id="7" name="Text Placeholder 6"/>
          <p:cNvSpPr>
            <a:spLocks noGrp="1"/>
          </p:cNvSpPr>
          <p:nvPr>
            <p:ph type="body" sz="quarter" idx="14"/>
          </p:nvPr>
        </p:nvSpPr>
        <p:spPr/>
        <p:txBody>
          <a:bodyPr>
            <a:normAutofit/>
          </a:bodyPr>
          <a:lstStyle/>
          <a:p>
            <a:r>
              <a:rPr lang="en-US" sz="1600" dirty="0"/>
              <a:t>The standard three-prong plug can only be inserted in one way, to ensure proper function of the three-wire system.</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37422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10.45</a:t>
            </a:r>
          </a:p>
        </p:txBody>
      </p:sp>
      <p:pic>
        <p:nvPicPr>
          <p:cNvPr id="2" name="Picture Placeholder 1" descr="Part a shows a person receiving shock as the ground connection is broken. Part b shows a diagram similar to part a but with proper ground connection so that the person does not receive a shock."/>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342" r="-4342"/>
          <a:stretch>
            <a:fillRect/>
          </a:stretch>
        </p:blipFill>
        <p:spPr/>
      </p:pic>
      <p:sp>
        <p:nvSpPr>
          <p:cNvPr id="7" name="Text Placeholder 6"/>
          <p:cNvSpPr>
            <a:spLocks noGrp="1"/>
          </p:cNvSpPr>
          <p:nvPr>
            <p:ph type="body" sz="quarter" idx="14"/>
          </p:nvPr>
        </p:nvSpPr>
        <p:spPr/>
        <p:txBody>
          <a:bodyPr>
            <a:normAutofit/>
          </a:bodyPr>
          <a:lstStyle/>
          <a:p>
            <a:r>
              <a:rPr lang="en-US" sz="1300" dirty="0"/>
              <a:t>Worn insulation allows the live/hot wire to come into direct contact with the metal case of this appliance. </a:t>
            </a:r>
          </a:p>
          <a:p>
            <a:pPr marL="342900" indent="-342900">
              <a:buAutoNum type="alphaLcParenBoth"/>
            </a:pPr>
            <a:r>
              <a:rPr lang="en-US" sz="1300" dirty="0"/>
              <a:t>The ground connection being broken, the person is severely shocked. The appliance may operate normally in this situation. </a:t>
            </a:r>
          </a:p>
          <a:p>
            <a:pPr marL="342900" indent="-342900">
              <a:buAutoNum type="alphaLcParenBoth"/>
            </a:pPr>
            <a:r>
              <a:rPr lang="en-US" sz="1300" dirty="0"/>
              <a:t>With a proper ground, the circuit breaker trips, forcing repair of the appliance.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34921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10.4</a:t>
            </a:r>
          </a:p>
        </p:txBody>
      </p:sp>
      <p:pic>
        <p:nvPicPr>
          <p:cNvPr id="2" name="Picture Placeholder 1" descr="The figure shows the parts of a cell, including anode, cathode, lead, lead oxide and sulfuric aci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0808" r="-30808"/>
          <a:stretch>
            <a:fillRect/>
          </a:stretch>
        </p:blipFill>
        <p:spPr/>
      </p:pic>
      <p:sp>
        <p:nvSpPr>
          <p:cNvPr id="7" name="Text Placeholder 6"/>
          <p:cNvSpPr>
            <a:spLocks noGrp="1"/>
          </p:cNvSpPr>
          <p:nvPr>
            <p:ph type="body" sz="quarter" idx="14"/>
          </p:nvPr>
        </p:nvSpPr>
        <p:spPr/>
        <p:txBody>
          <a:bodyPr>
            <a:normAutofit/>
          </a:bodyPr>
          <a:lstStyle/>
          <a:p>
            <a:r>
              <a:rPr lang="en-US" sz="1600" dirty="0"/>
              <a:t>Chemical reactions in a lead-acid cell separate charge, sending negative charge to the anode, which is connected to the lead plates. The lead oxide plates are connected to the positive or cathode terminal of the cell. Sulfuric acid conducts the charge, as well as participates in the chemical reaction.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28624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a:t>
            </a:r>
          </a:p>
        </p:txBody>
      </p:sp>
      <p:pic>
        <p:nvPicPr>
          <p:cNvPr id="2" name="Picture Placeholder 1" descr="The figure shows a junction with three incoming current branch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18" r="-11518"/>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659303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a:t>
            </a:r>
          </a:p>
        </p:txBody>
      </p:sp>
      <p:pic>
        <p:nvPicPr>
          <p:cNvPr id="2" name="Picture Placeholder 1" descr="The figure shows a circuit with positive terminal of voltage source V connected to three parallel branches. The first branch has resistor R subscript 2 connected to parallel branches with R subscript 4 and R subscript 3 series with R subscript 5. The second branch has resistor R subscript 1 and third branch has resistor R subscript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587" r="-20587"/>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291573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15</a:t>
            </a:r>
          </a:p>
        </p:txBody>
      </p:sp>
      <p:pic>
        <p:nvPicPr>
          <p:cNvPr id="2" name="Picture Placeholder 1" descr="The figure shows positive terminal of a battery with emf ε and internal resistance r connected to ammet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8479" r="-48479"/>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2221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35</a:t>
            </a:r>
          </a:p>
        </p:txBody>
      </p:sp>
      <p:pic>
        <p:nvPicPr>
          <p:cNvPr id="11" name="Picture Placeholder 10" descr="The figure shows negative terminal of a voltage source of 18 V connected to three resistors in series, R subscript 1 of 4 Ω, R subscript 2 of 1 Ω and R subscript 3 of 4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908" r="-15908"/>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12" name="Text Placeholder 11"/>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039996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36</a:t>
            </a:r>
          </a:p>
        </p:txBody>
      </p:sp>
      <p:pic>
        <p:nvPicPr>
          <p:cNvPr id="3" name="Picture Placeholder 2" descr="The figure shows positive terminal of voltage source V subscript 1 of 12 V connected in series to resistor R subscript 1 of 10 kΩ connected in series to resistor R subscript 2 of 20 kΩ connected in series to resistor R subscript 3 of 10 kΩ connected in series to positive terminal of voltage source V subscript 2 of 24 V connected in series to resistor R subscript 4 of 10 kΩ connected in series to resistor R subscript 5 of 10 k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690" b="-6690"/>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pPr marL="342900" indent="-342900">
              <a:buFontTx/>
              <a:buAutoNum type="alphaLcParenBoth"/>
            </a:pPr>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978522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37</a:t>
            </a:r>
          </a:p>
        </p:txBody>
      </p:sp>
      <p:pic>
        <p:nvPicPr>
          <p:cNvPr id="3" name="Picture Placeholder 2" descr="Part a shows positive terminal of voltage source V subscript 1 of 1.6 V connected to parallel branches, one with resistor R subscript 1 of 2 kΩ and second with positive terminal of voltage source V subscript 2 of 1.4 V and resistor R subscript 3 of 1 kΩ. The two branches are connected back to V subscript 1 through resistor R subscript 2 of 1 kΩ. Part b shows the same circuit as part a but the terminals of V subscript 2 are reverse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979" b="-6979"/>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pPr marL="342900" indent="-342900">
              <a:buFontTx/>
              <a:buAutoNum type="alphaLcParenBoth"/>
            </a:pPr>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329328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38</a:t>
            </a:r>
          </a:p>
        </p:txBody>
      </p:sp>
      <p:pic>
        <p:nvPicPr>
          <p:cNvPr id="2" name="Picture Placeholder 1" descr="The positive terminal of voltage source V subscript 1 is connected to resistance R subscript 1 of 12 Ω with right current I subscript 1 of 2 A connected to two parallel branches, first with resistor R subscript 2 of 6 Ω with upward current I subscript 2 and second with right current I subscript 3, negative terminal of voltage source V subscript 2 of 21 V and resistor R subscript 3 of 5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127" r="-11127"/>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0858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39</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pic>
        <p:nvPicPr>
          <p:cNvPr id="1026" name="Picture 2" descr="The figure shows a circuit with three horizontal branches. The first branch has resistor R subscript 1 of 6 Ω with right current I subscript 1 of 4 A. The second branch has resistor R subscript 2 of 4 Ω with left current I subscript 2 of 3 A and resistor R subscript 3 of 6 Ω with left current I subscript 3 of 1 A. The third branch has resistor R subscript 5 of 4 Ω with left current I subscript 5 of 3 A. The first and second horizontal branches are connected on the right directly and on the left with voltage source V subscript 1 with positive terminal connected to first branch. The second and third horizontal branches are connected on the right directly and on the left with resistor R subscript 4 with upward current I subscript 6 of 1 A. The second and third branches are also connected in the middle with a voltage source V subscript 2 with positive terminal connected to second bran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382487"/>
            <a:ext cx="5058596" cy="324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8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40</a:t>
            </a:r>
          </a:p>
        </p:txBody>
      </p:sp>
      <p:pic>
        <p:nvPicPr>
          <p:cNvPr id="2" name="Picture Placeholder 1" descr="The positive terminal of voltage source V subscript 1 of 24 V is connected to two parallel branches. The first branch has resistor R subscript 1 of 8 Ω with downward current I subscript 1 and second branch connects to positive terminal of voltage source V subscript 2 of 10 V and resistor R subscript 3 of 4 Ω with left current I subscript 3. The two branches are connected to V subscript 1 through resistor R subscript 2 of 6 Ω with left current of I subscript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411" r="-16411"/>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8443055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41</a:t>
            </a:r>
          </a:p>
        </p:txBody>
      </p:sp>
      <p:pic>
        <p:nvPicPr>
          <p:cNvPr id="2" name="Picture Placeholder 1" descr="The circuit has four vertical branches. From left to right, first branch has voltage source V subscript 1 of 12 V with positive terminal upward. The second branch has resistor R subscript 1 of 4 Ω with downward current I subscript 1. The third branch has voltage source V subscript 2 of 5 V with positive terminal upward and upward current I subscript 5. The fourth branch has resistor R subscript 4 of 2 Ω with downward current I subscript 4. The first and second branch are connected at the bottom through resistor R subscript 2 of 3 Ω with left current I subscript 2 and second and third branch are connected at the bottom through resistor R subscript 3 of 2 Ω with left current I subscript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633" r="-14633"/>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137128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10.5</a:t>
            </a:r>
          </a:p>
        </p:txBody>
      </p:sp>
      <p:pic>
        <p:nvPicPr>
          <p:cNvPr id="2" name="Picture Placeholder 1" descr="The figure shows the cathode and anode of a cell and the flow of electrons from cathode to anod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8854" r="-28854"/>
          <a:stretch>
            <a:fillRect/>
          </a:stretch>
        </p:blipFill>
        <p:spPr/>
      </p:pic>
      <p:sp>
        <p:nvSpPr>
          <p:cNvPr id="7" name="Text Placeholder 6"/>
          <p:cNvSpPr>
            <a:spLocks noGrp="1"/>
          </p:cNvSpPr>
          <p:nvPr>
            <p:ph type="body" sz="quarter" idx="14"/>
          </p:nvPr>
        </p:nvSpPr>
        <p:spPr/>
        <p:txBody>
          <a:bodyPr>
            <a:normAutofit fontScale="92500"/>
          </a:bodyPr>
          <a:lstStyle/>
          <a:p>
            <a:r>
              <a:rPr lang="en-US" sz="1600" dirty="0"/>
              <a:t>In a lead-acid battery, two electrons are forced onto the anode of a cell, and two electrons are removed from the cathode of the cell. The chemical reaction in a lead-acid battery places two electrons on the anode and removes two from the cathode. It requires a closed circuit to proceed, since the two electrons must be supplied to the cathode.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22582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42</a:t>
            </a:r>
          </a:p>
        </p:txBody>
      </p:sp>
      <p:pic>
        <p:nvPicPr>
          <p:cNvPr id="2" name="Picture Placeholder 1" descr="The circuit has four vertical branches. From left to right, first branch has voltage source V subscript 1 with positive terminal upward. The second branch has resistor R subscript 2 with downward current I subscript 2. The third branch has voltage source V subscript 2 with positive terminal upward and downward current I subscript 2. The fourth branch has resistor R subscript 5 with downward current I subscript 5. The first and second branch are connected at the bottom through resistor R subscript 1 and second and third branch are connected at the bottom through resistor R subscript 4 with left current I subscript 4. The second and third branch are connected at the top through resistor R subscript 3 with left current I subscript 3. The current at the top between first and second branch is right I subscript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495" r="-5495"/>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613734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43</a:t>
            </a:r>
          </a:p>
        </p:txBody>
      </p:sp>
      <p:pic>
        <p:nvPicPr>
          <p:cNvPr id="2" name="Picture Placeholder 1" descr="The circuit has four vertical branches. From left to right, first branch has voltage source V subscript 1 with positive terminal upward and resistor R. The second branch has resistor R with downward current I subscript 1. The third and fourth branches both have resistor 2 R and are connected to positive terminal of another voltage source V. The current between first and second branch is right I subscript 2 and between second and third branch is left I subscript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247" r="-18247"/>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681223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46</a:t>
            </a:r>
          </a:p>
        </p:txBody>
      </p:sp>
      <p:pic>
        <p:nvPicPr>
          <p:cNvPr id="2" name="Picture Placeholder 1" descr="The circuit has three vertical branches. From left to right, first branch has voltage source ε subscript 1 of 18 V and internal resistance 0.5 Ω with positive terminal upward. The second branch has resistor R subscript 2 of 6 Ω with downward current I subscript 3 and voltage source ε subscript 2 of 3 V and internal resistance 0.25 Ω with positive terminal downward. The third branch has voltage source ε subscript 3 of 12 V and internal resistance 0.5 Ω with positive terminal downward. The first and second branch are connected at the top through resistor R subscript 1 of 20 Ω with right current I subscript 1 and bottom through resistor R subscript 4 of 15 Ω. The second and third branch are connected at the top through resistor R subscript 3 of 8 Ω with right current I subscript 2 and bottom through voltage source ε subscript 4 of 18 V with right positive terminal and internal resistance 0.75 Ω."/>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8932" r="-58932"/>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55581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48</a:t>
            </a:r>
          </a:p>
        </p:txBody>
      </p:sp>
      <p:pic>
        <p:nvPicPr>
          <p:cNvPr id="2" name="Picture Placeholder 1" descr="The figure shows positive terminal of a battery with emf ε and internal resistance r connected to a voltmete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761" b="-2761"/>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pPr marL="342900" indent="-342900">
              <a:buFontTx/>
              <a:buAutoNum type="alphaLcParenBoth"/>
            </a:pPr>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2033033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69</a:t>
            </a:r>
          </a:p>
        </p:txBody>
      </p:sp>
      <p:pic>
        <p:nvPicPr>
          <p:cNvPr id="2" name="Picture Placeholder 1" descr="The figure shows positive terminal of voltage source of 30 V and internal resistance 1 Ω connected in series to two sets of parallel resistors. The first set has R subscript 1 of 9 Ω and R subscript 2 of 18 Ω. The second has R subscript 3 of 10 Ω and R subscript 4 of 10 Ω. The sets are connected in series to resistor R subscript 5 of 8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623" r="-27623"/>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644829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72</a:t>
            </a:r>
          </a:p>
        </p:txBody>
      </p:sp>
      <p:pic>
        <p:nvPicPr>
          <p:cNvPr id="2" name="Picture Placeholder 1" descr="Part a shows positive terminal of voltage source V subscript in connected in series to resistors R subscript 1 and R subscript 2. The negative terminal of the source is grounded and V subscript out is between the two resistors. Part b shows the same circuit as part a but with V subscript out connected to ground through resistor R subscript 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857" r="-17857"/>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378533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75</a:t>
            </a:r>
          </a:p>
        </p:txBody>
      </p:sp>
      <p:pic>
        <p:nvPicPr>
          <p:cNvPr id="2" name="Picture Placeholder 1" descr="The positive terminal of voltage source V of 12 V is connected to an open switch. The other end of the open switch is connected to resistor R subscript 1 of 100 Ω which is connected to two parallel branches. The first branch has capacitor C subscript 1 of 10 mF and R subscript 2 of 100 Ω. The second branch has R subscript 3 of 100 Ω and C subscript 2 of 4.7 mF."/>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20" b="-3120"/>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822711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77</a:t>
            </a:r>
          </a:p>
        </p:txBody>
      </p:sp>
      <p:pic>
        <p:nvPicPr>
          <p:cNvPr id="2" name="Picture Placeholder 1" descr="The figure shows two series voltage sources of 12 V each with upward negative terminals connected to four resistors. The sources are connected in series to resistor R subscript 1 of 14 Ω connected in series to two parallel resistors, R subscript 2 of 9 Ω and R subscript 3 of 18 Ω connected in series to resistor R subscript 4 of 4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220" r="-7220"/>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267625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78</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pic>
        <p:nvPicPr>
          <p:cNvPr id="9" name="Picture 8" descr="The negative terminal of voltage source V is connected to two parallel branches, one with resistor R subscript 1 of 40 Ω with downward current I subscript 1 of 50 mA and second with R subscript 2 of 5 Ω in series with R subscript 3 of 15 Ω.">
            <a:extLst>
              <a:ext uri="{FF2B5EF4-FFF2-40B4-BE49-F238E27FC236}">
                <a16:creationId xmlns="" xmlns:a16="http://schemas.microsoft.com/office/drawing/2014/main" id="{26C03D65-1CEE-4C8C-A085-3D2563BFD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706" y="1479297"/>
            <a:ext cx="5822587" cy="2859993"/>
          </a:xfrm>
          <a:prstGeom prst="rect">
            <a:avLst/>
          </a:prstGeom>
        </p:spPr>
      </p:pic>
    </p:spTree>
    <p:extLst>
      <p:ext uri="{BB962C8B-B14F-4D97-AF65-F5344CB8AC3E}">
        <p14:creationId xmlns:p14="http://schemas.microsoft.com/office/powerpoint/2010/main" val="2995645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79</a:t>
            </a:r>
          </a:p>
        </p:txBody>
      </p:sp>
      <p:pic>
        <p:nvPicPr>
          <p:cNvPr id="2" name="Picture Placeholder 1" descr="The negative terminal of voltage source of 12 V is connected to two parallel branches, one with resistor R subscript 1 of 8 Ω in series with resistor R subscript 4 of 8 Ω and second with R subscript 2 of 8 Ω in series with R subscript 3 of 8 Ω. The branches are connected together to resistor R subscript 5 of 4 Ω. An open switch S connects the two branches in the middl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799" r="-21799"/>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888960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10.6</a:t>
            </a:r>
          </a:p>
        </p:txBody>
      </p:sp>
      <p:pic>
        <p:nvPicPr>
          <p:cNvPr id="3" name="Picture Placeholder 2" descr="The figure shows the photo of a battery and the equivalent circuit diagram with two terminals, emf and internal resistan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96" r="-21296"/>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A battery can be modeled as an idealized emf (</a:t>
            </a:r>
            <a:r>
              <a:rPr lang="el-GR" sz="1600" i="1" dirty="0">
                <a:solidFill>
                  <a:srgbClr val="000000"/>
                </a:solidFill>
                <a:latin typeface="Cambria Math"/>
                <a:cs typeface="Cambria Math"/>
              </a:rPr>
              <a:t>ε</a:t>
            </a:r>
            <a:r>
              <a:rPr lang="en-US" sz="1600" dirty="0">
                <a:solidFill>
                  <a:schemeClr val="tx1"/>
                </a:solidFill>
              </a:rPr>
              <a:t>)</a:t>
            </a:r>
            <a:r>
              <a:rPr lang="en-US" sz="1600" b="1" dirty="0">
                <a:solidFill>
                  <a:schemeClr val="tx1"/>
                </a:solidFill>
              </a:rPr>
              <a:t> </a:t>
            </a:r>
            <a:r>
              <a:rPr lang="en-US" sz="1600" dirty="0">
                <a:solidFill>
                  <a:schemeClr val="tx1"/>
                </a:solidFill>
              </a:rPr>
              <a:t>with an internal resistance (</a:t>
            </a:r>
            <a:r>
              <a:rPr lang="en-US" sz="1600" i="1" dirty="0">
                <a:solidFill>
                  <a:schemeClr val="tx1"/>
                </a:solidFill>
              </a:rPr>
              <a:t>r</a:t>
            </a:r>
            <a:r>
              <a:rPr lang="en-US" sz="1600" dirty="0">
                <a:solidFill>
                  <a:schemeClr val="tx1"/>
                </a:solidFill>
              </a:rPr>
              <a:t>). The terminal voltage of the battery is </a:t>
            </a:r>
            <a:r>
              <a:rPr lang="en-US" sz="1600" i="1" dirty="0">
                <a:solidFill>
                  <a:srgbClr val="000000"/>
                </a:solidFill>
              </a:rPr>
              <a:t>V</a:t>
            </a:r>
            <a:r>
              <a:rPr lang="en-US" sz="1600" baseline="-25000" dirty="0">
                <a:solidFill>
                  <a:srgbClr val="000000"/>
                </a:solidFill>
              </a:rPr>
              <a:t>terminal</a:t>
            </a:r>
            <a:r>
              <a:rPr lang="en-US" sz="1600" dirty="0">
                <a:solidFill>
                  <a:srgbClr val="000000"/>
                </a:solidFill>
              </a:rPr>
              <a:t> </a:t>
            </a:r>
            <a:r>
              <a:rPr lang="en-US" sz="1600" dirty="0">
                <a:solidFill>
                  <a:srgbClr val="000000"/>
                </a:solidFill>
                <a:latin typeface="Cambria Math"/>
                <a:cs typeface="Cambria Math"/>
              </a:rPr>
              <a:t>=</a:t>
            </a:r>
            <a:r>
              <a:rPr lang="en-US" sz="1600" dirty="0">
                <a:solidFill>
                  <a:srgbClr val="000000"/>
                </a:solidFill>
              </a:rPr>
              <a:t> </a:t>
            </a:r>
            <a:r>
              <a:rPr lang="en-US" sz="1600" i="1" dirty="0">
                <a:solidFill>
                  <a:srgbClr val="000000"/>
                </a:solidFill>
                <a:latin typeface="Cambria Math"/>
                <a:cs typeface="Cambria Math"/>
              </a:rPr>
              <a:t>ε</a:t>
            </a:r>
            <a:r>
              <a:rPr lang="en-US" sz="1600" b="1" dirty="0">
                <a:solidFill>
                  <a:srgbClr val="000000"/>
                </a:solidFill>
              </a:rPr>
              <a:t> </a:t>
            </a:r>
            <a:r>
              <a:rPr lang="en-US" sz="1600" dirty="0">
                <a:solidFill>
                  <a:srgbClr val="000000"/>
                </a:solidFill>
                <a:latin typeface="Cambria Math"/>
                <a:cs typeface="Cambria Math"/>
              </a:rPr>
              <a:t>−</a:t>
            </a:r>
            <a:r>
              <a:rPr lang="en-US" sz="1600" dirty="0">
                <a:solidFill>
                  <a:srgbClr val="000000"/>
                </a:solidFill>
              </a:rPr>
              <a:t> </a:t>
            </a:r>
            <a:r>
              <a:rPr lang="en-US" sz="1600" i="1" dirty="0">
                <a:solidFill>
                  <a:srgbClr val="000000"/>
                </a:solidFill>
              </a:rPr>
              <a:t>Ir</a:t>
            </a:r>
            <a:r>
              <a:rPr lang="en-US" sz="1600" dirty="0">
                <a:solidFill>
                  <a:schemeClr val="tx1"/>
                </a:solidFill>
              </a:rPr>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850963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82</a:t>
            </a:r>
          </a:p>
        </p:txBody>
      </p:sp>
      <p:pic>
        <p:nvPicPr>
          <p:cNvPr id="2" name="Picture Placeholder 1" descr="The figure shows a circuit with three horizontal branches and two vertical branches. The first horizontal branch has voltage source ε subscript 1 of 24 V and internal resistance 0.1 Ω with right positive terminal. The second horizontal branch has voltage source ε subscript 2 of 48 V and internal resistance 0.5 Ω with right positive terminal and resistor R subscript 2 of 40 Ω with right current I subscript 2. The third horizontal branch has voltage source ε subscript 3 of 6 V and internal resistance 0.05 Ω with left positive terminal. The first and second branches are connected on the left through resistor R subscript 1 of 5 Ω with upward current I subscript 1 and on the right through R subscript 5 of 20 Ω. The second and third branch are connected on the left through resistor R subscript 3 of 78 Ω with upward current I subscript 3 and on the right through voltage source ε subscript 4 of 36 V and internal resistance 0.2 Ω with upward positive termina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4677" r="-64677"/>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043156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85</a:t>
            </a:r>
          </a:p>
        </p:txBody>
      </p:sp>
      <p:pic>
        <p:nvPicPr>
          <p:cNvPr id="2" name="Picture Placeholder 1" descr="The positive terminal of voltage source of 20 V and internal resistance 5 Ω is connected to two parallel branches. The first branch has resistors R subscript 1 of 15 Ω and R subscript 3 of 10 Ω. The second branch has resistors R subscript 2 of 10 Ω and R subscript 4 of 15 Ω. The two branches are connected in the middle using resistor R subscript 5 of 5 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911" r="-23911"/>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4017034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89</a:t>
            </a:r>
          </a:p>
        </p:txBody>
      </p:sp>
      <p:pic>
        <p:nvPicPr>
          <p:cNvPr id="2" name="Picture Placeholder 1" descr="The circuit shows three parallel branches. The first and second branch both have two voltage sources ε with positive terminals upward and internal resistances r. The third branch has a resistor 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826" b="-5826"/>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pPr marL="342900" indent="-342900">
              <a:buFontTx/>
              <a:buAutoNum type="alphaLcParenBoth"/>
            </a:pPr>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16616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90</a:t>
            </a:r>
          </a:p>
        </p:txBody>
      </p:sp>
      <p:pic>
        <p:nvPicPr>
          <p:cNvPr id="2" name="Picture Placeholder 1" descr="The figure shows an ammeter with resistance R subscript M connected across resistor R subscript P with current of 10 A."/>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0476" r="-60476"/>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523473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91</a:t>
            </a:r>
          </a:p>
        </p:txBody>
      </p:sp>
      <p:pic>
        <p:nvPicPr>
          <p:cNvPr id="2" name="Picture Placeholder 1" descr="The figure shows a resistor R subscript S connected in series with a voltmeter with resistance R subscript M. The voltage difference across the ends is 10 V."/>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7659" r="-67659"/>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9402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92</a:t>
            </a:r>
          </a:p>
        </p:txBody>
      </p:sp>
      <p:pic>
        <p:nvPicPr>
          <p:cNvPr id="2" name="Picture Placeholder 1" descr="The circuit shows positive terminal of voltage source V of 12 V connected to an ammeter connected to resistor R subscript 1 of 1 Ω with voltmeter across it connected to two parallel branches. The first branch has an ammeter connected to resistor R subscript 2 of 6 Ω and second branch has R subscript 3 of 13 Ω and voltmeter across i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076" r="-36076"/>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404755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93</a:t>
            </a:r>
          </a:p>
        </p:txBody>
      </p:sp>
      <p:pic>
        <p:nvPicPr>
          <p:cNvPr id="2" name="Picture Placeholder 1" descr="The circuit shows positive terminal of voltage source V subscript 1 of 24 V connected to negative terminal of voltage source of voltage source V subscript 2 of 24 V. The positive terminal of V subscript 2 is connected to an open switch. The other end of the switch is connected to capacitor C subscript 1 of 100 mF which is connected to two parallel branches, one with resistor R subscript 2 of 10 kΩ and other with R subscript 1 of 10 kΩ and R subscript 3 of 30 kΩ. The two branches are connected to source V subscript 1 through resistor R subscript 4 of 30 k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3339" r="-33339"/>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052576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94</a:t>
            </a:r>
          </a:p>
        </p:txBody>
      </p:sp>
      <p:pic>
        <p:nvPicPr>
          <p:cNvPr id="2" name="Picture Placeholder 1" descr="The positive terminal of voltage source V subscript 1 of 24 V is connected to an open switch. The other end of the switch is connected to two parallel branches, one with resistor R subscript 1 of 10 kΩ and other with capacitor C of 10 μF. The two branches are connected to source V subscript 1 through resistor R subscript 2 of 30 kΩ."/>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834" r="-21834"/>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4084056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95</a:t>
            </a:r>
          </a:p>
        </p:txBody>
      </p:sp>
      <p:pic>
        <p:nvPicPr>
          <p:cNvPr id="2" name="Picture Placeholder 1" descr="The circuit shows infinitely long circuit with vertical resistor R and its two ends connected to horizontal branches with resistors R connected to vertical resistor R connected to horizontal branches with resistors R and so 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463" b="-9463"/>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755766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96</a:t>
            </a:r>
          </a:p>
        </p:txBody>
      </p:sp>
      <p:pic>
        <p:nvPicPr>
          <p:cNvPr id="2" name="Picture Placeholder 1" descr="The positive terminal of voltage source V of 12 V is connected to an open switch. The other end of the switch is connected to two parallel branches. The first branch has resistors R subscript 2 of 2 Ω and R subscript 2 of 4 Ω. The second branch has resistors R subscript 3 of 3 Ω and R subscript 4 of 3 Ω. The two branches are connected in the middle using capacitor C. The other ends of the branches are grounde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2112" r="-52112"/>
          <a:stretch>
            <a:fillRect/>
          </a:stretch>
        </p:blipFill>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216075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10.7</a:t>
            </a:r>
          </a:p>
        </p:txBody>
      </p:sp>
      <p:pic>
        <p:nvPicPr>
          <p:cNvPr id="2" name="Picture Placeholder 1" descr="The figure shows a circuit diagram with load resistor and battery having emf and internal resistan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130" r="-4130"/>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Schematic of a voltage source and its load resistor </a:t>
            </a:r>
            <a:r>
              <a:rPr lang="en-US" sz="1600" i="1" dirty="0">
                <a:solidFill>
                  <a:srgbClr val="000000"/>
                </a:solidFill>
              </a:rPr>
              <a:t>R</a:t>
            </a:r>
            <a:r>
              <a:rPr lang="en-US" sz="1600" dirty="0">
                <a:solidFill>
                  <a:srgbClr val="000000"/>
                </a:solidFill>
              </a:rPr>
              <a:t>. Since the internal resistance </a:t>
            </a:r>
            <a:r>
              <a:rPr lang="en-US" sz="1600" i="1" dirty="0">
                <a:solidFill>
                  <a:srgbClr val="000000"/>
                </a:solidFill>
              </a:rPr>
              <a:t>r</a:t>
            </a:r>
            <a:r>
              <a:rPr lang="en-US" sz="1600" b="1" dirty="0">
                <a:solidFill>
                  <a:srgbClr val="000000"/>
                </a:solidFill>
              </a:rPr>
              <a:t> </a:t>
            </a:r>
            <a:r>
              <a:rPr lang="en-US" sz="1600" dirty="0">
                <a:solidFill>
                  <a:srgbClr val="000000"/>
                </a:solidFill>
              </a:rPr>
              <a:t>is in series with the load, it can significantly affect the terminal voltage and the current delivered to the load.</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2475989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Clients\Connexions\01_CNX_ Admin\00_OSC_Project_Resources\14_OSC_Production\PowerPoints\OSX-Stacked-TM-CMYK-300dp1-2016.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4049" y="237744"/>
            <a:ext cx="1049775" cy="7132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normAutofit/>
          </a:bodyPr>
          <a:lstStyle/>
          <a:p>
            <a:pPr algn="r"/>
            <a:endParaRPr lang="en-US" sz="2400" dirty="0">
              <a:solidFill>
                <a:srgbClr val="6CB255"/>
              </a:solidFill>
            </a:endParaRPr>
          </a:p>
        </p:txBody>
      </p:sp>
      <p:sp>
        <p:nvSpPr>
          <p:cNvPr id="14" name="Text Placeholder 13"/>
          <p:cNvSpPr>
            <a:spLocks noGrp="1"/>
          </p:cNvSpPr>
          <p:nvPr>
            <p:ph type="body" sz="quarter" idx="14"/>
          </p:nvPr>
        </p:nvSpPr>
        <p:spPr>
          <a:xfrm>
            <a:off x="457200" y="1107617"/>
            <a:ext cx="8062912" cy="5256973"/>
          </a:xfrm>
        </p:spPr>
        <p:txBody>
          <a:bodyPr anchor="ctr">
            <a:noAutofit/>
          </a:bodyPr>
          <a:lstStyle/>
          <a:p>
            <a:r>
              <a:rPr lang="en-US"/>
              <a:t>This OpenStax ancillary resource is © Rice University under a CC-BY 4.0 International license; it may be reproduced or modified but must be attributed to OpenStax, Rice University and any changes must be noted.</a:t>
            </a:r>
          </a:p>
          <a:p>
            <a:endParaRPr lang="en-US" sz="1600" dirty="0"/>
          </a:p>
        </p:txBody>
      </p:sp>
    </p:spTree>
    <p:extLst>
      <p:ext uri="{BB962C8B-B14F-4D97-AF65-F5344CB8AC3E}">
        <p14:creationId xmlns:p14="http://schemas.microsoft.com/office/powerpoint/2010/main" val="3863019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10.8</a:t>
            </a:r>
          </a:p>
        </p:txBody>
      </p:sp>
      <p:pic>
        <p:nvPicPr>
          <p:cNvPr id="2" name="Picture Placeholder 1" descr="The graph shows voltage at several points in a circuit. The points are shown on the x-axis. The y-axis shows the voltage, which is 0 from origin to point a and rises linearly to E from a to b and then drops linearly to E minus I r from b to c. The voltage is constant from c to d and then drops linearly to 0 from d to 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3465" r="-33465"/>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r>
                  <a:rPr lang="en-US" sz="1350" dirty="0"/>
                  <a:t>A graph of the voltage through the circuit of a battery and a load resistance. The electric potential increases the emf of the battery due to the chemical reactions doing work on the charges. There is a decrease in the electric potential in the battery due to the internal resistance. The potential decreases due to the internal resistance (</a:t>
                </a:r>
                <a:r>
                  <a:rPr lang="en-US" sz="1350" dirty="0">
                    <a:latin typeface="Cambria Math" panose="02040503050406030204" pitchFamily="18" charset="0"/>
                    <a:ea typeface="Cambria Math" panose="02040503050406030204" pitchFamily="18" charset="0"/>
                  </a:rPr>
                  <a:t>−</a:t>
                </a:r>
                <a:r>
                  <a:rPr lang="en-US" sz="1350" i="1" dirty="0" err="1"/>
                  <a:t>Ir</a:t>
                </a:r>
                <a:r>
                  <a:rPr lang="en-US" sz="1350" dirty="0"/>
                  <a:t>) making the terminal voltage of the battery equal to (</a:t>
                </a:r>
                <a14:m>
                  <m:oMath xmlns:m="http://schemas.openxmlformats.org/officeDocument/2006/math">
                    <m:r>
                      <a:rPr lang="en-US" sz="1350" i="1">
                        <a:latin typeface="Cambria Math"/>
                        <a:ea typeface="Cambria Math"/>
                      </a:rPr>
                      <m:t>𝜀</m:t>
                    </m:r>
                  </m:oMath>
                </a14:m>
                <a:r>
                  <a:rPr lang="en-US" sz="1350" dirty="0"/>
                  <a:t> </a:t>
                </a:r>
                <a:r>
                  <a:rPr lang="en-US" sz="1350" dirty="0">
                    <a:latin typeface="Cambria Math" panose="02040503050406030204" pitchFamily="18" charset="0"/>
                    <a:ea typeface="Cambria Math" panose="02040503050406030204" pitchFamily="18" charset="0"/>
                  </a:rPr>
                  <a:t>− </a:t>
                </a:r>
                <a:r>
                  <a:rPr lang="en-US" sz="1350" i="1" dirty="0" err="1"/>
                  <a:t>Ir</a:t>
                </a:r>
                <a:r>
                  <a:rPr lang="en-US" sz="1350" dirty="0"/>
                  <a:t>). The voltage then decreases by (</a:t>
                </a:r>
                <a:r>
                  <a:rPr lang="en-US" sz="1350" i="1" dirty="0"/>
                  <a:t>IR</a:t>
                </a:r>
                <a:r>
                  <a:rPr lang="en-US" sz="1350" dirty="0"/>
                  <a:t>). The current is equal to </a:t>
                </a:r>
                <a:r>
                  <a:rPr lang="en-US" sz="1350" i="1" dirty="0"/>
                  <a:t>I</a:t>
                </a:r>
                <a:r>
                  <a:rPr lang="en-US" sz="1350" dirty="0"/>
                  <a:t> </a:t>
                </a:r>
                <a14:m>
                  <m:oMath xmlns:m="http://schemas.openxmlformats.org/officeDocument/2006/math">
                    <m:r>
                      <a:rPr lang="en-US" sz="1350" b="0" i="1" smtClean="0">
                        <a:latin typeface="Cambria Math"/>
                      </a:rPr>
                      <m:t>= </m:t>
                    </m:r>
                    <m:f>
                      <m:fPr>
                        <m:ctrlPr>
                          <a:rPr lang="en-US" sz="1350" b="0" i="1" smtClean="0">
                            <a:latin typeface="Cambria Math" panose="02040503050406030204" pitchFamily="18" charset="0"/>
                          </a:rPr>
                        </m:ctrlPr>
                      </m:fPr>
                      <m:num>
                        <m:r>
                          <a:rPr lang="en-US" sz="1350" b="0" i="1" smtClean="0">
                            <a:latin typeface="Cambria Math"/>
                            <a:ea typeface="Cambria Math"/>
                          </a:rPr>
                          <m:t>𝜀</m:t>
                        </m:r>
                      </m:num>
                      <m:den>
                        <m:r>
                          <a:rPr lang="en-US" sz="1350" b="0" i="1" smtClean="0">
                            <a:latin typeface="Cambria Math"/>
                          </a:rPr>
                          <m:t>𝑟</m:t>
                        </m:r>
                        <m:r>
                          <a:rPr lang="en-US" sz="1350" b="0" i="1" smtClean="0">
                            <a:latin typeface="Cambria Math"/>
                          </a:rPr>
                          <m:t>+</m:t>
                        </m:r>
                        <m:r>
                          <a:rPr lang="en-US" sz="1350" b="0" i="1" smtClean="0">
                            <a:latin typeface="Cambria Math"/>
                          </a:rPr>
                          <m:t>𝑅</m:t>
                        </m:r>
                      </m:den>
                    </m:f>
                  </m:oMath>
                </a14:m>
                <a:r>
                  <a:rPr lang="en-US" sz="135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151" t="-524" b="-3665"/>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731548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561</TotalTime>
  <Words>2369</Words>
  <Application>Microsoft Office PowerPoint</Application>
  <PresentationFormat>On-screen Show (4:3)</PresentationFormat>
  <Paragraphs>162</Paragraphs>
  <Slides>80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Arial</vt:lpstr>
      <vt:lpstr>Arial Black</vt:lpstr>
      <vt:lpstr>Calibri</vt:lpstr>
      <vt:lpstr>Cambria Math</vt:lpstr>
      <vt:lpstr>Essential</vt:lpstr>
      <vt:lpstr>PowerPoint Presentation</vt:lpstr>
      <vt:lpstr>Figure 10.1</vt:lpstr>
      <vt:lpstr>Figure 10.2</vt:lpstr>
      <vt:lpstr>Figure 10.3</vt:lpstr>
      <vt:lpstr>Figure 10.4</vt:lpstr>
      <vt:lpstr>Figure 10.5</vt:lpstr>
      <vt:lpstr>Figure 10.6</vt:lpstr>
      <vt:lpstr>Figure 10.7</vt:lpstr>
      <vt:lpstr>Figure 10.8</vt:lpstr>
      <vt:lpstr>Figure 10.9</vt:lpstr>
      <vt:lpstr>Figure 10.10</vt:lpstr>
      <vt:lpstr>Figure 10.11</vt:lpstr>
      <vt:lpstr>Figure 10.12</vt:lpstr>
      <vt:lpstr>Figure 10.13</vt:lpstr>
      <vt:lpstr>Figure 10.14</vt:lpstr>
      <vt:lpstr>Figure 10.15</vt:lpstr>
      <vt:lpstr>Figure 10.16</vt:lpstr>
      <vt:lpstr>Figure 10.17</vt:lpstr>
      <vt:lpstr>Figure 10.18</vt:lpstr>
      <vt:lpstr>Figure 10.19</vt:lpstr>
      <vt:lpstr>Figure 10.20</vt:lpstr>
      <vt:lpstr>Figure 10.21</vt:lpstr>
      <vt:lpstr>Figure 10.22</vt:lpstr>
      <vt:lpstr>Figure 10.23</vt:lpstr>
      <vt:lpstr>Figure 10.24</vt:lpstr>
      <vt:lpstr>Figure 10.25</vt:lpstr>
      <vt:lpstr>Figure 10.26</vt:lpstr>
      <vt:lpstr>Figure 10.27</vt:lpstr>
      <vt:lpstr>Figure 10.28</vt:lpstr>
      <vt:lpstr>Figure 10.29</vt:lpstr>
      <vt:lpstr>Exercise 10.6</vt:lpstr>
      <vt:lpstr>Figure 10.30</vt:lpstr>
      <vt:lpstr>Figure 10.31</vt:lpstr>
      <vt:lpstr>Figure 10.32</vt:lpstr>
      <vt:lpstr>Figure 10.33</vt:lpstr>
      <vt:lpstr>Figure 10.34</vt:lpstr>
      <vt:lpstr>Figure 10.35</vt:lpstr>
      <vt:lpstr>Figure 10.36</vt:lpstr>
      <vt:lpstr>Figure 10.37</vt:lpstr>
      <vt:lpstr>Figure 10.38</vt:lpstr>
      <vt:lpstr>Figure 10.39</vt:lpstr>
      <vt:lpstr>Figure 10.40</vt:lpstr>
      <vt:lpstr>EXAMPLE 10.8</vt:lpstr>
      <vt:lpstr>Example 10.9</vt:lpstr>
      <vt:lpstr>Figure 10.41</vt:lpstr>
      <vt:lpstr>Figure 10.42</vt:lpstr>
      <vt:lpstr>Figure 10.43</vt:lpstr>
      <vt:lpstr>Figure 10.44</vt:lpstr>
      <vt:lpstr>Figure 10.45</vt:lpstr>
      <vt:lpstr>EXERCISE 8</vt:lpstr>
      <vt:lpstr>EXERCISE 9</vt:lpstr>
      <vt:lpstr>Exercise 15</vt:lpstr>
      <vt:lpstr>EXERCISE 35</vt:lpstr>
      <vt:lpstr>Exercise 36</vt:lpstr>
      <vt:lpstr>Exercise 37</vt:lpstr>
      <vt:lpstr>EXERCISE 38</vt:lpstr>
      <vt:lpstr>EXERCISE 39</vt:lpstr>
      <vt:lpstr>EXERCISE 40</vt:lpstr>
      <vt:lpstr>EXERCISE 41</vt:lpstr>
      <vt:lpstr>EXERCISE 42</vt:lpstr>
      <vt:lpstr>EXERCISE 43</vt:lpstr>
      <vt:lpstr>EXERCISE 46</vt:lpstr>
      <vt:lpstr>Exercise 48</vt:lpstr>
      <vt:lpstr>EXERCISE 69</vt:lpstr>
      <vt:lpstr>EXERCISE 72</vt:lpstr>
      <vt:lpstr>Exercise 75</vt:lpstr>
      <vt:lpstr>EXERCISE 77</vt:lpstr>
      <vt:lpstr>EXERCISE 78</vt:lpstr>
      <vt:lpstr>EXERCISE 79</vt:lpstr>
      <vt:lpstr>EXERCISE 82</vt:lpstr>
      <vt:lpstr>EXERCISE 85</vt:lpstr>
      <vt:lpstr>Exercise 89</vt:lpstr>
      <vt:lpstr>Exercise 90</vt:lpstr>
      <vt:lpstr>Exercise 91</vt:lpstr>
      <vt:lpstr>EXERCISE 92</vt:lpstr>
      <vt:lpstr>EXERCISE 93</vt:lpstr>
      <vt:lpstr>EXERCISE 94</vt:lpstr>
      <vt:lpstr>EXERCISE 95</vt:lpstr>
      <vt:lpstr>EXERCISE 96</vt:lpstr>
      <vt:lpstr>PowerPoint Presentation</vt:lpstr>
    </vt:vector>
  </TitlesOfParts>
  <Company>WNI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Sarah Evans</cp:lastModifiedBy>
  <cp:revision>83</cp:revision>
  <dcterms:created xsi:type="dcterms:W3CDTF">2012-06-04T02:13:36Z</dcterms:created>
  <dcterms:modified xsi:type="dcterms:W3CDTF">2021-01-12T19:06:59Z</dcterms:modified>
</cp:coreProperties>
</file>